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21"/>
  </p:notesMasterIdLst>
  <p:sldIdLst>
    <p:sldId id="582" r:id="rId6"/>
    <p:sldId id="613" r:id="rId7"/>
    <p:sldId id="614" r:id="rId8"/>
    <p:sldId id="599" r:id="rId9"/>
    <p:sldId id="600" r:id="rId10"/>
    <p:sldId id="601" r:id="rId11"/>
    <p:sldId id="602" r:id="rId12"/>
    <p:sldId id="603" r:id="rId13"/>
    <p:sldId id="604" r:id="rId14"/>
    <p:sldId id="626" r:id="rId15"/>
    <p:sldId id="607" r:id="rId16"/>
    <p:sldId id="625" r:id="rId17"/>
    <p:sldId id="627" r:id="rId18"/>
    <p:sldId id="610" r:id="rId19"/>
    <p:sldId id="6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1614" autoAdjust="0"/>
  </p:normalViewPr>
  <p:slideViewPr>
    <p:cSldViewPr snapToGrid="0">
      <p:cViewPr varScale="1">
        <p:scale>
          <a:sx n="62" d="100"/>
          <a:sy n="62" d="100"/>
        </p:scale>
        <p:origin x="14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FF71E-4F42-46F9-9AE6-DEF62B08E7CE}" type="datetimeFigureOut">
              <a:rPr lang="en-GB" smtClean="0"/>
              <a:t>16/10/2020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59EC72-8319-4B3F-9D67-E4506462C7AC}" type="slidenum">
              <a:rPr lang="en-GB" smtClean="0"/>
              <a:t>‹#›</a:t>
            </a:fld>
            <a:endParaRPr lang="en-GB"/>
          </a:p>
        </p:txBody>
      </p:sp>
    </p:spTree>
    <p:extLst>
      <p:ext uri="{BB962C8B-B14F-4D97-AF65-F5344CB8AC3E}">
        <p14:creationId xmlns:p14="http://schemas.microsoft.com/office/powerpoint/2010/main" val="3406957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respectyourself.org.uk/wp-content/uploads/2013/11/Sparklers_moving_slow_shutter_speed.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Arial" panose="020B0604020202020204" pitchFamily="34" charset="0"/>
              </a:rPr>
              <a:t>We</a:t>
            </a:r>
            <a:r>
              <a:rPr lang="en-GB" altLang="en-US" dirty="0"/>
              <a:t>’</a:t>
            </a:r>
            <a:r>
              <a:rPr lang="en-GB" altLang="en-US" dirty="0">
                <a:latin typeface="Arial" panose="020B0604020202020204" pitchFamily="34" charset="0"/>
              </a:rPr>
              <a:t>re here to tell you how to keep yourself, your friends and families safe on Halloween &amp; bonfire night.</a:t>
            </a:r>
          </a:p>
          <a:p>
            <a:pPr eaLnBrk="1" hangingPunct="1"/>
            <a:r>
              <a:rPr lang="en-GB" altLang="en-US" dirty="0">
                <a:latin typeface="Arial" panose="020B0604020202020204" pitchFamily="34" charset="0"/>
              </a:rPr>
              <a:t>Today is to give you some advice on how to have a safe, enjoyable bonfire night and prevent injuries.</a:t>
            </a:r>
          </a:p>
          <a:p>
            <a:pPr eaLnBrk="1" hangingPunct="1"/>
            <a:r>
              <a:rPr lang="en-GB" altLang="en-US" dirty="0">
                <a:latin typeface="Arial" panose="020B0604020202020204" pitchFamily="34" charset="0"/>
              </a:rPr>
              <a:t>We will also look at the consequences of not following the advice.</a:t>
            </a:r>
            <a:endParaRPr lang="en-GB" altLang="en-US" dirty="0"/>
          </a:p>
          <a:p>
            <a:endParaRPr lang="en-GB" dirty="0"/>
          </a:p>
        </p:txBody>
      </p:sp>
      <p:sp>
        <p:nvSpPr>
          <p:cNvPr id="4" name="Slide Number Placeholder 3"/>
          <p:cNvSpPr>
            <a:spLocks noGrp="1"/>
          </p:cNvSpPr>
          <p:nvPr>
            <p:ph type="sldNum" sz="quarter" idx="10"/>
          </p:nvPr>
        </p:nvSpPr>
        <p:spPr/>
        <p:txBody>
          <a:bodyPr/>
          <a:lstStyle/>
          <a:p>
            <a:fld id="{AA59EC72-8319-4B3F-9D67-E4506462C7AC}" type="slidenum">
              <a:rPr lang="en-GB" smtClean="0"/>
              <a:t>1</a:t>
            </a:fld>
            <a:endParaRPr lang="en-GB"/>
          </a:p>
        </p:txBody>
      </p:sp>
    </p:spTree>
    <p:extLst>
      <p:ext uri="{BB962C8B-B14F-4D97-AF65-F5344CB8AC3E}">
        <p14:creationId xmlns:p14="http://schemas.microsoft.com/office/powerpoint/2010/main" val="2364054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Explain STOP, DROP and ROLL and that hopefully they will never need it.  Ask for a volunteer to demonstrate it.  Ask for the teacher to allow the children to practice in PE.</a:t>
            </a:r>
          </a:p>
          <a:p>
            <a:endParaRPr lang="en-GB" dirty="0"/>
          </a:p>
        </p:txBody>
      </p:sp>
      <p:sp>
        <p:nvSpPr>
          <p:cNvPr id="4" name="Slide Number Placeholder 3"/>
          <p:cNvSpPr>
            <a:spLocks noGrp="1"/>
          </p:cNvSpPr>
          <p:nvPr>
            <p:ph type="sldNum" sz="quarter" idx="10"/>
          </p:nvPr>
        </p:nvSpPr>
        <p:spPr/>
        <p:txBody>
          <a:bodyPr/>
          <a:lstStyle/>
          <a:p>
            <a:fld id="{AA59EC72-8319-4B3F-9D67-E4506462C7AC}" type="slidenum">
              <a:rPr lang="en-GB" smtClean="0"/>
              <a:t>11</a:t>
            </a:fld>
            <a:endParaRPr lang="en-GB"/>
          </a:p>
        </p:txBody>
      </p:sp>
    </p:spTree>
    <p:extLst>
      <p:ext uri="{BB962C8B-B14F-4D97-AF65-F5344CB8AC3E}">
        <p14:creationId xmlns:p14="http://schemas.microsoft.com/office/powerpoint/2010/main" val="2704697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Explain that if their hands get burnt, they will have to have them bandaged up so will not be able to use your fingers and do the things they like to do e.g. play on games consoles, play on their mobile phone</a:t>
            </a:r>
            <a:endParaRPr lang="en-GB" altLang="en-US" dirty="0"/>
          </a:p>
          <a:p>
            <a:pPr marL="0" indent="0">
              <a:buFontTx/>
              <a:buNone/>
            </a:pPr>
            <a:endParaRPr lang="en-GB" altLang="en-US" dirty="0"/>
          </a:p>
          <a:p>
            <a:pPr marL="171450" indent="-171450">
              <a:buFontTx/>
              <a:buChar char="•"/>
            </a:pPr>
            <a:r>
              <a:rPr lang="en-GB" altLang="en-US" dirty="0"/>
              <a:t>Ask the students to think about the potential consequences of not following safety advice or messing around with fire.</a:t>
            </a:r>
          </a:p>
          <a:p>
            <a:pPr marL="171450" indent="-171450">
              <a:buFontTx/>
              <a:buChar char="•"/>
            </a:pPr>
            <a:r>
              <a:rPr lang="en-GB" altLang="en-US" dirty="0"/>
              <a:t>Burns – the affect of burns can last a life time.  </a:t>
            </a:r>
          </a:p>
          <a:p>
            <a:pPr marL="171450" indent="-171450">
              <a:buFontTx/>
              <a:buChar char="•"/>
            </a:pPr>
            <a:r>
              <a:rPr lang="en-GB" altLang="en-US" dirty="0"/>
              <a:t>Talk about the pain and the ongoing treatment needed.</a:t>
            </a:r>
          </a:p>
          <a:p>
            <a:pPr marL="171450" indent="-171450">
              <a:buFontTx/>
              <a:buChar char="•"/>
            </a:pPr>
            <a:r>
              <a:rPr lang="en-GB" altLang="en-US" dirty="0"/>
              <a:t>Talk about friends and family who will be affected too. (Seeing you in pain, having to visit the hospital, helping you carry out every day tasks)  </a:t>
            </a:r>
          </a:p>
        </p:txBody>
      </p:sp>
      <p:sp>
        <p:nvSpPr>
          <p:cNvPr id="4" name="Slide Number Placeholder 3"/>
          <p:cNvSpPr>
            <a:spLocks noGrp="1"/>
          </p:cNvSpPr>
          <p:nvPr>
            <p:ph type="sldNum" sz="quarter" idx="5"/>
          </p:nvPr>
        </p:nvSpPr>
        <p:spPr/>
        <p:txBody>
          <a:bodyPr/>
          <a:lstStyle/>
          <a:p>
            <a:fld id="{25F656A8-C66E-448B-9E0D-796A4935C99F}"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682416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It is free to call the Emergency services from a mobile phone.  You do not need to have credit.</a:t>
            </a:r>
          </a:p>
          <a:p>
            <a:endParaRPr lang="en-GB" dirty="0"/>
          </a:p>
        </p:txBody>
      </p:sp>
      <p:sp>
        <p:nvSpPr>
          <p:cNvPr id="4" name="Slide Number Placeholder 3"/>
          <p:cNvSpPr>
            <a:spLocks noGrp="1"/>
          </p:cNvSpPr>
          <p:nvPr>
            <p:ph type="sldNum" sz="quarter" idx="5"/>
          </p:nvPr>
        </p:nvSpPr>
        <p:spPr/>
        <p:txBody>
          <a:bodyPr/>
          <a:lstStyle/>
          <a:p>
            <a:fld id="{AA59EC72-8319-4B3F-9D67-E4506462C7AC}" type="slidenum">
              <a:rPr lang="en-GB" smtClean="0"/>
              <a:t>13</a:t>
            </a:fld>
            <a:endParaRPr lang="en-GB"/>
          </a:p>
        </p:txBody>
      </p:sp>
    </p:spTree>
    <p:extLst>
      <p:ext uri="{BB962C8B-B14F-4D97-AF65-F5344CB8AC3E}">
        <p14:creationId xmlns:p14="http://schemas.microsoft.com/office/powerpoint/2010/main" val="264514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10"/>
          </p:nvPr>
        </p:nvSpPr>
        <p:spPr/>
        <p:txBody>
          <a:bodyPr/>
          <a:lstStyle/>
          <a:p>
            <a:fld id="{AA59EC72-8319-4B3F-9D67-E4506462C7AC}" type="slidenum">
              <a:rPr lang="en-GB" smtClean="0"/>
              <a:t>15</a:t>
            </a:fld>
            <a:endParaRPr lang="en-GB"/>
          </a:p>
        </p:txBody>
      </p:sp>
    </p:spTree>
    <p:extLst>
      <p:ext uri="{BB962C8B-B14F-4D97-AF65-F5344CB8AC3E}">
        <p14:creationId xmlns:p14="http://schemas.microsoft.com/office/powerpoint/2010/main" val="571284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Humberside Fire and Rescue Service – What we do.  ‘Prepare, Prevent, Protect, Respond and Recover’ We aim to make our communities safer through our work.  </a:t>
            </a:r>
          </a:p>
          <a:p>
            <a:r>
              <a:rPr lang="en-GB" altLang="en-US" dirty="0"/>
              <a:t>Water Rescue is part of our Emergency response.  </a:t>
            </a:r>
          </a:p>
          <a:p>
            <a:endParaRPr lang="en-GB" dirty="0"/>
          </a:p>
        </p:txBody>
      </p:sp>
      <p:sp>
        <p:nvSpPr>
          <p:cNvPr id="4" name="Slide Number Placeholder 3"/>
          <p:cNvSpPr>
            <a:spLocks noGrp="1"/>
          </p:cNvSpPr>
          <p:nvPr>
            <p:ph type="sldNum" sz="quarter" idx="5"/>
          </p:nvPr>
        </p:nvSpPr>
        <p:spPr/>
        <p:txBody>
          <a:bodyPr/>
          <a:lstStyle/>
          <a:p>
            <a:fld id="{2BFCC936-BE3B-4671-AE62-E083B0F536A2}" type="slidenum">
              <a:rPr lang="en-GB" smtClean="0"/>
              <a:t>2</a:t>
            </a:fld>
            <a:endParaRPr lang="en-GB"/>
          </a:p>
        </p:txBody>
      </p:sp>
    </p:spTree>
    <p:extLst>
      <p:ext uri="{BB962C8B-B14F-4D97-AF65-F5344CB8AC3E}">
        <p14:creationId xmlns:p14="http://schemas.microsoft.com/office/powerpoint/2010/main" val="79072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map to demonstrate how large the area is that we cover and that we have limited resources.  Therefore, it is vital that everyone is given information and advice on how to keep themselves safe from fire etc.  Explain we have large areas of water surrounding us,  The River Hull, The Humber, Piers, lakes and reservoirs, and drains etc.</a:t>
            </a:r>
          </a:p>
          <a:p>
            <a:endParaRPr lang="en-US" altLang="en-US" dirty="0"/>
          </a:p>
          <a:p>
            <a:r>
              <a:rPr lang="en-US" altLang="en-US" dirty="0"/>
              <a:t>To be a fire fighter for Humberside, you must be 18 years old. </a:t>
            </a:r>
          </a:p>
          <a:p>
            <a:endParaRPr lang="en-US" altLang="en-US" dirty="0"/>
          </a:p>
          <a:p>
            <a:r>
              <a:rPr lang="en-US" altLang="en-US" u="sng" dirty="0"/>
              <a:t>Full-time</a:t>
            </a:r>
            <a:r>
              <a:rPr lang="en-US" altLang="en-US" dirty="0"/>
              <a:t> – A full-time firefighter works 48 hours a week and during those hour they are permanently based on the station where they go to emergency incidents and community safety jobs. </a:t>
            </a:r>
          </a:p>
          <a:p>
            <a:endParaRPr lang="en-US" altLang="en-US" dirty="0"/>
          </a:p>
          <a:p>
            <a:r>
              <a:rPr lang="en-US" altLang="en-US" u="sng" dirty="0"/>
              <a:t>On-call</a:t>
            </a:r>
            <a:r>
              <a:rPr lang="en-US" altLang="en-US" dirty="0"/>
              <a:t> – An on-call firefighter may have another full-time job. They must live within 5 minutes of the station and will be alerted to a fire call through a pager that they keep on them.</a:t>
            </a:r>
            <a:endParaRPr lang="en-GB" altLang="en-US" dirty="0"/>
          </a:p>
          <a:p>
            <a:endParaRPr lang="en-GB" dirty="0"/>
          </a:p>
        </p:txBody>
      </p:sp>
      <p:sp>
        <p:nvSpPr>
          <p:cNvPr id="4" name="Slide Number Placeholder 3"/>
          <p:cNvSpPr>
            <a:spLocks noGrp="1"/>
          </p:cNvSpPr>
          <p:nvPr>
            <p:ph type="sldNum" sz="quarter" idx="5"/>
          </p:nvPr>
        </p:nvSpPr>
        <p:spPr/>
        <p:txBody>
          <a:bodyPr/>
          <a:lstStyle/>
          <a:p>
            <a:fld id="{2BFCC936-BE3B-4671-AE62-E083B0F536A2}" type="slidenum">
              <a:rPr lang="en-GB" smtClean="0"/>
              <a:t>3</a:t>
            </a:fld>
            <a:endParaRPr lang="en-GB"/>
          </a:p>
        </p:txBody>
      </p:sp>
    </p:spTree>
    <p:extLst>
      <p:ext uri="{BB962C8B-B14F-4D97-AF65-F5344CB8AC3E}">
        <p14:creationId xmlns:p14="http://schemas.microsoft.com/office/powerpoint/2010/main" val="27159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Ask what is good about fireworks</a:t>
            </a:r>
          </a:p>
        </p:txBody>
      </p:sp>
      <p:sp>
        <p:nvSpPr>
          <p:cNvPr id="4" name="Slide Number Placeholder 3"/>
          <p:cNvSpPr>
            <a:spLocks noGrp="1"/>
          </p:cNvSpPr>
          <p:nvPr>
            <p:ph type="sldNum" sz="quarter" idx="10"/>
          </p:nvPr>
        </p:nvSpPr>
        <p:spPr/>
        <p:txBody>
          <a:bodyPr/>
          <a:lstStyle/>
          <a:p>
            <a:fld id="{AA59EC72-8319-4B3F-9D67-E4506462C7AC}" type="slidenum">
              <a:rPr lang="en-GB" smtClean="0"/>
              <a:t>5</a:t>
            </a:fld>
            <a:endParaRPr lang="en-GB"/>
          </a:p>
        </p:txBody>
      </p:sp>
    </p:spTree>
    <p:extLst>
      <p:ext uri="{BB962C8B-B14F-4D97-AF65-F5344CB8AC3E}">
        <p14:creationId xmlns:p14="http://schemas.microsoft.com/office/powerpoint/2010/main" val="3999597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Ask what can be bad about fireworks</a:t>
            </a:r>
          </a:p>
          <a:p>
            <a:endParaRPr lang="en-GB" dirty="0"/>
          </a:p>
        </p:txBody>
      </p:sp>
      <p:sp>
        <p:nvSpPr>
          <p:cNvPr id="4" name="Slide Number Placeholder 3"/>
          <p:cNvSpPr>
            <a:spLocks noGrp="1"/>
          </p:cNvSpPr>
          <p:nvPr>
            <p:ph type="sldNum" sz="quarter" idx="10"/>
          </p:nvPr>
        </p:nvSpPr>
        <p:spPr/>
        <p:txBody>
          <a:bodyPr/>
          <a:lstStyle/>
          <a:p>
            <a:fld id="{AA59EC72-8319-4B3F-9D67-E4506462C7AC}" type="slidenum">
              <a:rPr lang="en-GB" smtClean="0"/>
              <a:t>6</a:t>
            </a:fld>
            <a:endParaRPr lang="en-GB"/>
          </a:p>
        </p:txBody>
      </p:sp>
    </p:spTree>
    <p:extLst>
      <p:ext uri="{BB962C8B-B14F-4D97-AF65-F5344CB8AC3E}">
        <p14:creationId xmlns:p14="http://schemas.microsoft.com/office/powerpoint/2010/main" val="407459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Mention that sparklers burn at 5 times the heat of an actual bonfire. </a:t>
            </a:r>
            <a:endParaRPr lang="en-GB" altLang="en-US" dirty="0">
              <a:hlinkClick r:id="rId3"/>
            </a:endParaRPr>
          </a:p>
          <a:p>
            <a:r>
              <a:rPr lang="en-GB" altLang="en-US" dirty="0"/>
              <a:t>Sparklers burn at a high temperature – as hot as 1000°C to 1600°C</a:t>
            </a:r>
          </a:p>
          <a:p>
            <a:endParaRPr lang="en-US" altLang="en-US" dirty="0"/>
          </a:p>
          <a:p>
            <a:r>
              <a:rPr lang="en-US" altLang="en-US" dirty="0"/>
              <a:t>Children under 5 years old should not be given sparklers as they can not understand just how hot they burn.</a:t>
            </a:r>
          </a:p>
          <a:p>
            <a:endParaRPr lang="en-US" altLang="en-US" dirty="0"/>
          </a:p>
          <a:p>
            <a:r>
              <a:rPr lang="en-US" altLang="en-US" dirty="0"/>
              <a:t>Do not throw sparklers</a:t>
            </a:r>
          </a:p>
          <a:p>
            <a:endParaRPr lang="en-GB" dirty="0"/>
          </a:p>
        </p:txBody>
      </p:sp>
      <p:sp>
        <p:nvSpPr>
          <p:cNvPr id="4" name="Slide Number Placeholder 3"/>
          <p:cNvSpPr>
            <a:spLocks noGrp="1"/>
          </p:cNvSpPr>
          <p:nvPr>
            <p:ph type="sldNum" sz="quarter" idx="10"/>
          </p:nvPr>
        </p:nvSpPr>
        <p:spPr/>
        <p:txBody>
          <a:bodyPr/>
          <a:lstStyle/>
          <a:p>
            <a:fld id="{AA59EC72-8319-4B3F-9D67-E4506462C7AC}" type="slidenum">
              <a:rPr lang="en-GB" smtClean="0"/>
              <a:t>7</a:t>
            </a:fld>
            <a:endParaRPr lang="en-GB"/>
          </a:p>
        </p:txBody>
      </p:sp>
    </p:spTree>
    <p:extLst>
      <p:ext uri="{BB962C8B-B14F-4D97-AF65-F5344CB8AC3E}">
        <p14:creationId xmlns:p14="http://schemas.microsoft.com/office/powerpoint/2010/main" val="426921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59EC72-8319-4B3F-9D67-E4506462C7AC}" type="slidenum">
              <a:rPr lang="en-GB" smtClean="0"/>
              <a:t>8</a:t>
            </a:fld>
            <a:endParaRPr lang="en-GB"/>
          </a:p>
        </p:txBody>
      </p:sp>
    </p:spTree>
    <p:extLst>
      <p:ext uri="{BB962C8B-B14F-4D97-AF65-F5344CB8AC3E}">
        <p14:creationId xmlns:p14="http://schemas.microsoft.com/office/powerpoint/2010/main" val="353108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Keep animals inside on Bonfire night, they are very often frightened.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solidFill>
                  <a:srgbClr val="000000"/>
                </a:solidFill>
              </a:rPr>
              <a:t>If you have a pet outside - such as a rabbit or guinea pig – ask a grown up to move them in to the house or move the hutch into a shed or garage.</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a:p>
          <a:p>
            <a:endParaRPr lang="en-GB" dirty="0"/>
          </a:p>
        </p:txBody>
      </p:sp>
      <p:sp>
        <p:nvSpPr>
          <p:cNvPr id="4" name="Slide Number Placeholder 3"/>
          <p:cNvSpPr>
            <a:spLocks noGrp="1"/>
          </p:cNvSpPr>
          <p:nvPr>
            <p:ph type="sldNum" sz="quarter" idx="10"/>
          </p:nvPr>
        </p:nvSpPr>
        <p:spPr/>
        <p:txBody>
          <a:bodyPr/>
          <a:lstStyle/>
          <a:p>
            <a:fld id="{AA59EC72-8319-4B3F-9D67-E4506462C7AC}" type="slidenum">
              <a:rPr lang="en-GB" smtClean="0"/>
              <a:t>9</a:t>
            </a:fld>
            <a:endParaRPr lang="en-GB"/>
          </a:p>
        </p:txBody>
      </p:sp>
    </p:spTree>
    <p:extLst>
      <p:ext uri="{BB962C8B-B14F-4D97-AF65-F5344CB8AC3E}">
        <p14:creationId xmlns:p14="http://schemas.microsoft.com/office/powerpoint/2010/main" val="3496498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Explain the fire work code.  </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1C4D9B-390D-4298-BE2A-FC9C5CE5B548}" type="slidenum">
              <a:rPr lang="en-GB" altLang="en-US" smtClean="0">
                <a:solidFill>
                  <a:srgbClr val="000000"/>
                </a:solidFill>
              </a:rPr>
              <a:pPr/>
              <a:t>10</a:t>
            </a:fld>
            <a:endParaRPr lang="en-GB" altLang="en-US">
              <a:solidFill>
                <a:srgbClr val="000000"/>
              </a:solidFill>
            </a:endParaRPr>
          </a:p>
        </p:txBody>
      </p:sp>
    </p:spTree>
    <p:extLst>
      <p:ext uri="{BB962C8B-B14F-4D97-AF65-F5344CB8AC3E}">
        <p14:creationId xmlns:p14="http://schemas.microsoft.com/office/powerpoint/2010/main" val="3318292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85FB-00DD-4BC8-A916-8D731C43207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2C22E9A-A753-46E0-B7CF-D767A62AB60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close up of a logo&#10;&#10;Description automatically generated">
            <a:extLst>
              <a:ext uri="{FF2B5EF4-FFF2-40B4-BE49-F238E27FC236}">
                <a16:creationId xmlns:a16="http://schemas.microsoft.com/office/drawing/2014/main" id="{73D4F556-2DE5-49C9-B521-3DE3A694B1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57800"/>
            <a:ext cx="12192000" cy="1565453"/>
          </a:xfrm>
          <a:prstGeom prst="rect">
            <a:avLst/>
          </a:prstGeom>
        </p:spPr>
      </p:pic>
    </p:spTree>
    <p:extLst>
      <p:ext uri="{BB962C8B-B14F-4D97-AF65-F5344CB8AC3E}">
        <p14:creationId xmlns:p14="http://schemas.microsoft.com/office/powerpoint/2010/main" val="8830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F2CB-4F3A-4BE1-913C-8705613FE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4DF559-4F6D-48CD-86DA-CEB79949AB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A52DB3-C997-481F-8AF3-D688ED389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F0B59-9482-4E4B-84F4-042F86B3311C}"/>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8966D861-C280-463B-9A80-08D5D0FB57BD}"/>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981168E5-2AB4-45EE-88CB-909BE976DD62}"/>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313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2C61-BD93-4705-8901-E2DD40E70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0AB2DE-F4E2-4458-80C1-6A9A6978E7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CA505B-B11B-42DD-89A2-D6DEF90D1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A175B1-C3A1-4953-8ED6-1E9CA0A1339E}"/>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B9BA5AA4-7D32-446E-901C-926E67D44854}"/>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B4D44BC0-D754-4D00-A04A-499019D7F2D8}"/>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2626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B147-84C4-4292-843C-8CCFF58444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28D504-A010-4D5A-9C9F-66E23092C0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E16A3A-EFB2-422B-97C5-62EB5107AA2B}"/>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5E30FF7-B9A7-43DB-B61B-31EB85E93CB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4B8F21EB-EE57-463A-909D-811278163262}"/>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6543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10C096-90B2-4F44-83D0-1796C662F1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7D88A4-220A-481F-ADDA-DA107B5D0C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47210E-3F66-4899-8270-F0DEB90850A0}"/>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8333F273-8015-4B68-A55D-8E84D1C5964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295F91A-E510-4160-A127-1DCF37805F24}"/>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9040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19E7E7B-6AD8-4389-90F9-3C785D535169}"/>
              </a:ext>
            </a:extLst>
          </p:cNvPr>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50D7C9F-0BCE-49BD-9281-A5900E45869C}"/>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4A758FB-CE16-4D8E-A8FD-9C8EBF3BBF8B}"/>
              </a:ext>
            </a:extLst>
          </p:cNvPr>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D85CE78F-3049-4E3B-9716-572EB62AC2EC}" type="slidenum">
              <a:rPr lang="en-GB"/>
              <a:pPr>
                <a:defRPr/>
              </a:pPr>
              <a:t>‹#›</a:t>
            </a:fld>
            <a:endParaRPr lang="en-GB" dirty="0"/>
          </a:p>
        </p:txBody>
      </p:sp>
    </p:spTree>
    <p:extLst>
      <p:ext uri="{BB962C8B-B14F-4D97-AF65-F5344CB8AC3E}">
        <p14:creationId xmlns:p14="http://schemas.microsoft.com/office/powerpoint/2010/main" val="182275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0D5E-2DFA-4223-BB1C-0D4397B17F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93EDF6-579F-4D19-955D-91389A7C3F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36DC81-7F42-41C9-9F2D-DE002F03B704}"/>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870838F-5871-4428-AF78-4FB2F3F22C81}"/>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624D3EE3-42B5-496E-B673-87E020042549}"/>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272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D3B4-24A7-45F8-AC7B-FF75441456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AB54C2-AB5C-48BF-A42F-DC2C4641D3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9D3889-CBA0-4038-9CD7-80D1746EBADA}"/>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18FD6B0-5456-4B8F-9A2E-97D734A8989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78561A76-3357-419C-B78E-40CFA9D7B574}"/>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499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ACE0-C50B-479C-B14E-52D47D5E56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A37348-B58B-4D56-89C9-7C964D5AD4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731C93-C25B-4EF6-B73F-E1E6B84BE48D}"/>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018D6AC-277B-4B2C-8B18-BDFBC4A3DDC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B2FD2E6-9FC4-4CA3-9E44-ACC311EF2DF9}"/>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8516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EB2C-7362-4F58-83CA-D0410995C2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705F0E-15B6-4944-87A5-26636BD5E0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77715B-0067-4493-93FD-58B10D1CE2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A0BFC33-FCA8-4B10-AAAF-EEA1DEE05632}"/>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1B7E33A8-021A-4054-AF6A-00D2E7FF0B8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F6EDE01C-437F-4124-8062-5387D8F6C270}"/>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121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2F8C-36AB-46A9-A941-E099AD4050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1BEBDB-D738-4CF8-930A-BA3E13A05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F12F3-89D1-4ED5-858F-017BD58DB0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9AC322-DD6D-4752-9237-D7856D77B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8B7FD8-8045-411B-A9BB-0C8406C562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3398D7-4CEA-4ABE-A2E6-E707BF437EE6}"/>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6C4397DA-2BCC-4E86-A5BB-25801EC30A5B}"/>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AC6AD21E-9C5B-4011-8FB4-88C675F814DA}"/>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024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84F7B-F7AC-4BDD-A62D-A3B15D7F55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A511F2-437B-4393-BB28-6CA1CA19E505}"/>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99C4C253-6539-4B37-A2B8-57994C6F0C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1BC11622-8761-49B7-BA9E-63AF70D81B62}"/>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407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E9E45B-80DB-461A-9B79-38C7F9790C5E}"/>
              </a:ext>
            </a:extLst>
          </p:cNvPr>
          <p:cNvSpPr>
            <a:spLocks noGrp="1"/>
          </p:cNvSpPr>
          <p:nvPr>
            <p:ph type="dt" sz="half" idx="10"/>
          </p:nvPr>
        </p:nvSpPr>
        <p:spPr/>
        <p:txBody>
          <a:body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D47DDB31-EB99-4D15-9889-E1EEB6752551}"/>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21213DAA-ECAB-43EC-A836-C5A1467C7521}"/>
              </a:ext>
            </a:extLst>
          </p:cNvPr>
          <p:cNvSpPr>
            <a:spLocks noGrp="1"/>
          </p:cNvSpPr>
          <p:nvPr>
            <p:ph type="sldNum" sz="quarter" idx="12"/>
          </p:nvPr>
        </p:nvSpPr>
        <p:spPr/>
        <p:txBody>
          <a:body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86740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986853"/>
      </p:ext>
    </p:extLst>
  </p:cSld>
  <p:clrMap bg1="lt1" tx1="dk1" bg2="lt2" tx2="dk2" accent1="accent1" accent2="accent2" accent3="accent3" accent4="accent4" accent5="accent5" accent6="accent6" hlink="hlink" folHlink="folHlink"/>
  <p:sldLayoutIdLst>
    <p:sldLayoutId id="2147483649"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F9DF8-3931-4B40-8351-EE10686A93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688B77-B18F-4650-8A19-16BF09753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5A048D-E362-4110-8BB2-C363E9B24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22CFB-689F-4260-B913-0D8A97A2A38E}" type="datetimeFigureOut">
              <a:rPr lang="en-GB" smtClean="0">
                <a:solidFill>
                  <a:prstClr val="black">
                    <a:tint val="75000"/>
                  </a:prstClr>
                </a:solidFill>
              </a:rPr>
              <a:pPr/>
              <a:t>16/10/2020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CF97AA8-A5BB-4C4A-8D0F-E23898CB09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A852802F-C9B2-4A36-AE49-8000E5C3F0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F9E28-CB59-4A08-A967-604761AE66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611025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5.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2F04E2-21C6-48CF-9FF8-F9382D67583A}"/>
              </a:ext>
            </a:extLst>
          </p:cNvPr>
          <p:cNvPicPr/>
          <p:nvPr/>
        </p:nvPicPr>
        <p:blipFill rotWithShape="1">
          <a:blip r:embed="rId3" cstate="print">
            <a:extLst>
              <a:ext uri="{28A0092B-C50C-407E-A947-70E740481C1C}">
                <a14:useLocalDpi xmlns:a14="http://schemas.microsoft.com/office/drawing/2010/main" val="0"/>
              </a:ext>
            </a:extLst>
          </a:blip>
          <a:srcRect l="8336" t="-2921" r="9917" b="23158"/>
          <a:stretch/>
        </p:blipFill>
        <p:spPr bwMode="auto">
          <a:xfrm>
            <a:off x="11121582" y="2044"/>
            <a:ext cx="1062071" cy="1068945"/>
          </a:xfrm>
          <a:prstGeom prst="rect">
            <a:avLst/>
          </a:prstGeom>
          <a:solidFill>
            <a:schemeClr val="bg1"/>
          </a:solidFill>
          <a:extLst>
            <a:ext uri="{53640926-AAD7-44D8-BBD7-CCE9431645EC}">
              <a14:shadowObscured xmlns:a14="http://schemas.microsoft.com/office/drawing/2010/main"/>
            </a:ext>
          </a:extLst>
        </p:spPr>
      </p:pic>
      <p:pic>
        <p:nvPicPr>
          <p:cNvPr id="4" name="Picture 3" descr="A picture containing person&#10;&#10;Description automatically generated">
            <a:extLst>
              <a:ext uri="{FF2B5EF4-FFF2-40B4-BE49-F238E27FC236}">
                <a16:creationId xmlns:a16="http://schemas.microsoft.com/office/drawing/2014/main" id="{FD3A9962-66BF-4535-A0A7-3EEB4A7D6304}"/>
              </a:ext>
            </a:extLst>
          </p:cNvPr>
          <p:cNvPicPr>
            <a:picLocks noChangeAspect="1"/>
          </p:cNvPicPr>
          <p:nvPr/>
        </p:nvPicPr>
        <p:blipFill>
          <a:blip r:embed="rId4"/>
          <a:stretch>
            <a:fillRect/>
          </a:stretch>
        </p:blipFill>
        <p:spPr>
          <a:xfrm>
            <a:off x="952285" y="764700"/>
            <a:ext cx="2988670" cy="4241788"/>
          </a:xfrm>
          <a:prstGeom prst="roundRect">
            <a:avLst/>
          </a:prstGeom>
        </p:spPr>
      </p:pic>
      <p:pic>
        <p:nvPicPr>
          <p:cNvPr id="5" name="Picture 4" descr="A picture containing outdoor, man, person, ground&#10;&#10;Description automatically generated">
            <a:extLst>
              <a:ext uri="{FF2B5EF4-FFF2-40B4-BE49-F238E27FC236}">
                <a16:creationId xmlns:a16="http://schemas.microsoft.com/office/drawing/2014/main" id="{95392229-D1CE-4E00-875A-81D6A21CFC44}"/>
              </a:ext>
            </a:extLst>
          </p:cNvPr>
          <p:cNvPicPr>
            <a:picLocks noChangeAspect="1"/>
          </p:cNvPicPr>
          <p:nvPr/>
        </p:nvPicPr>
        <p:blipFill rotWithShape="1">
          <a:blip r:embed="rId5"/>
          <a:srcRect l="26278"/>
          <a:stretch/>
        </p:blipFill>
        <p:spPr>
          <a:xfrm>
            <a:off x="8397086" y="764318"/>
            <a:ext cx="2988669" cy="4242515"/>
          </a:xfrm>
          <a:prstGeom prst="roundRect">
            <a:avLst/>
          </a:prstGeom>
        </p:spPr>
      </p:pic>
      <p:pic>
        <p:nvPicPr>
          <p:cNvPr id="6" name="Picture 5">
            <a:extLst>
              <a:ext uri="{FF2B5EF4-FFF2-40B4-BE49-F238E27FC236}">
                <a16:creationId xmlns:a16="http://schemas.microsoft.com/office/drawing/2014/main" id="{06395622-F2F6-4BE2-B056-BC5D56BE5AA7}"/>
              </a:ext>
            </a:extLst>
          </p:cNvPr>
          <p:cNvPicPr/>
          <p:nvPr/>
        </p:nvPicPr>
        <p:blipFill rotWithShape="1">
          <a:blip r:embed="rId6"/>
          <a:srcRect l="34567" t="12118" r="36018" b="13695"/>
          <a:stretch/>
        </p:blipFill>
        <p:spPr bwMode="auto">
          <a:xfrm>
            <a:off x="4674685" y="777118"/>
            <a:ext cx="2988671" cy="4229370"/>
          </a:xfrm>
          <a:prstGeom prst="roundRect">
            <a:avLst/>
          </a:prstGeom>
          <a:ln>
            <a:noFill/>
          </a:ln>
        </p:spPr>
      </p:pic>
      <p:sp>
        <p:nvSpPr>
          <p:cNvPr id="8" name="Title 2">
            <a:extLst>
              <a:ext uri="{FF2B5EF4-FFF2-40B4-BE49-F238E27FC236}">
                <a16:creationId xmlns:a16="http://schemas.microsoft.com/office/drawing/2014/main" id="{CC0A7F47-5C0D-48E2-B1AB-7CAD46D08C3E}"/>
              </a:ext>
            </a:extLst>
          </p:cNvPr>
          <p:cNvSpPr>
            <a:spLocks noGrp="1"/>
          </p:cNvSpPr>
          <p:nvPr>
            <p:ph type="ctrTitle"/>
          </p:nvPr>
        </p:nvSpPr>
        <p:spPr>
          <a:xfrm>
            <a:off x="125893" y="186568"/>
            <a:ext cx="11940209" cy="590550"/>
          </a:xfrm>
        </p:spPr>
        <p:txBody>
          <a:bodyPr/>
          <a:lstStyle/>
          <a:p>
            <a:pPr>
              <a:defRPr/>
            </a:pP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r>
              <a:rPr lang="en-GB" sz="4400" b="1" kern="1200" dirty="0">
                <a:ln w="1905"/>
                <a:solidFill>
                  <a:schemeClr val="tx1">
                    <a:lumMod val="50000"/>
                    <a:lumOff val="50000"/>
                  </a:schemeClr>
                </a:solidFill>
                <a:effectLst>
                  <a:innerShdw blurRad="69850" dist="43180" dir="5400000">
                    <a:srgbClr val="000000">
                      <a:alpha val="65000"/>
                    </a:srgbClr>
                  </a:innerShdw>
                </a:effectLst>
                <a:latin typeface="Calibri"/>
              </a:rPr>
              <a:t>Humberside Fire &amp; Rescue Service</a:t>
            </a:r>
            <a:endParaRPr lang="en-GB" sz="4800" dirty="0">
              <a:solidFill>
                <a:schemeClr val="bg2"/>
              </a:solidFill>
            </a:endParaRPr>
          </a:p>
        </p:txBody>
      </p:sp>
      <p:sp>
        <p:nvSpPr>
          <p:cNvPr id="9" name="Title 2">
            <a:extLst>
              <a:ext uri="{FF2B5EF4-FFF2-40B4-BE49-F238E27FC236}">
                <a16:creationId xmlns:a16="http://schemas.microsoft.com/office/drawing/2014/main" id="{05C5538B-E918-458F-9BC5-A6F10762FC3B}"/>
              </a:ext>
            </a:extLst>
          </p:cNvPr>
          <p:cNvSpPr txBox="1">
            <a:spLocks/>
          </p:cNvSpPr>
          <p:nvPr/>
        </p:nvSpPr>
        <p:spPr bwMode="auto">
          <a:xfrm>
            <a:off x="1134580" y="4504789"/>
            <a:ext cx="992283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r>
              <a:rPr lang="en-GB" b="1" dirty="0">
                <a:ln w="1905"/>
                <a:solidFill>
                  <a:schemeClr val="bg1">
                    <a:lumMod val="50000"/>
                  </a:schemeClr>
                </a:solidFill>
                <a:effectLst>
                  <a:innerShdw blurRad="69850" dist="43180" dir="5400000">
                    <a:srgbClr val="000000">
                      <a:alpha val="65000"/>
                    </a:srgbClr>
                  </a:innerShdw>
                </a:effectLst>
                <a:latin typeface="Calibri"/>
              </a:rPr>
              <a:t>Bonfire &amp; Firework Safety - L1</a:t>
            </a:r>
            <a:br>
              <a:rPr lang="en-GB" sz="60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endParaRPr lang="en-GB" sz="4800" kern="0" dirty="0">
              <a:solidFill>
                <a:schemeClr val="bg2"/>
              </a:solidFill>
            </a:endParaRPr>
          </a:p>
        </p:txBody>
      </p:sp>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26" y="25758"/>
            <a:ext cx="889123" cy="10689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p:cNvSpPr txBox="1"/>
          <p:nvPr/>
        </p:nvSpPr>
        <p:spPr>
          <a:xfrm>
            <a:off x="3287709" y="6346557"/>
            <a:ext cx="5616575" cy="400050"/>
          </a:xfrm>
          <a:prstGeom prst="rect">
            <a:avLst/>
          </a:prstGeom>
          <a:noFill/>
        </p:spPr>
        <p:txBody>
          <a:bodyPr>
            <a:spAutoFit/>
          </a:bodyPr>
          <a:lstStyle/>
          <a:p>
            <a:pPr algn="ctr">
              <a:defRPr/>
            </a:pPr>
            <a:r>
              <a:rPr lang="en-GB" sz="2000" dirty="0">
                <a:solidFill>
                  <a:schemeClr val="tx1">
                    <a:lumMod val="65000"/>
                    <a:lumOff val="35000"/>
                  </a:schemeClr>
                </a:solidFill>
                <a:latin typeface="Calibri" panose="020F0502020204030204" pitchFamily="34" charset="0"/>
              </a:rPr>
              <a:t>Working in partnership to help to keep you safe</a:t>
            </a:r>
          </a:p>
        </p:txBody>
      </p:sp>
    </p:spTree>
    <p:extLst>
      <p:ext uri="{BB962C8B-B14F-4D97-AF65-F5344CB8AC3E}">
        <p14:creationId xmlns:p14="http://schemas.microsoft.com/office/powerpoint/2010/main" val="1281847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l="-2" t="12743" r="21700" b="27202"/>
          <a:stretch>
            <a:fillRect/>
          </a:stretch>
        </p:blipFill>
        <p:spPr bwMode="auto">
          <a:xfrm>
            <a:off x="0" y="805077"/>
            <a:ext cx="12192000" cy="605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899D406-0D9E-46C5-B87F-989557C7D6C5}"/>
              </a:ext>
            </a:extLst>
          </p:cNvPr>
          <p:cNvSpPr>
            <a:spLocks noGrp="1"/>
          </p:cNvSpPr>
          <p:nvPr>
            <p:ph type="title"/>
          </p:nvPr>
        </p:nvSpPr>
        <p:spPr>
          <a:xfrm>
            <a:off x="4064849" y="18622"/>
            <a:ext cx="8901043" cy="902923"/>
          </a:xfrm>
        </p:spPr>
        <p:txBody>
          <a:bodyPr/>
          <a:lstStyle/>
          <a:p>
            <a:pPr>
              <a:defRPr/>
            </a:pPr>
            <a:r>
              <a:rPr lang="en-GB" sz="5200" b="1" dirty="0">
                <a:ln w="1905"/>
                <a:solidFill>
                  <a:schemeClr val="bg1">
                    <a:lumMod val="50000"/>
                  </a:schemeClr>
                </a:solidFill>
                <a:effectLst>
                  <a:innerShdw blurRad="69850" dist="43180" dir="5400000">
                    <a:srgbClr val="000000">
                      <a:alpha val="65000"/>
                    </a:srgbClr>
                  </a:innerShdw>
                </a:effectLst>
                <a:latin typeface="Calibri"/>
              </a:rPr>
              <a:t>Firework Code</a:t>
            </a:r>
            <a:endParaRPr lang="en-GB" sz="5200" dirty="0">
              <a:solidFill>
                <a:schemeClr val="bg1">
                  <a:lumMod val="50000"/>
                </a:schemeClr>
              </a:solidFill>
            </a:endParaRPr>
          </a:p>
        </p:txBody>
      </p:sp>
      <p:sp>
        <p:nvSpPr>
          <p:cNvPr id="20485" name="Rectangle 8"/>
          <p:cNvSpPr>
            <a:spLocks noChangeArrowheads="1"/>
          </p:cNvSpPr>
          <p:nvPr/>
        </p:nvSpPr>
        <p:spPr bwMode="auto">
          <a:xfrm>
            <a:off x="426720" y="1708000"/>
            <a:ext cx="8309065"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2800" b="1" dirty="0">
                <a:solidFill>
                  <a:srgbClr val="FFC000"/>
                </a:solidFill>
                <a:latin typeface="Calibri" panose="020F0502020204030204" pitchFamily="34" charset="0"/>
              </a:rPr>
              <a:t>Stand well back </a:t>
            </a:r>
          </a:p>
          <a:p>
            <a:pPr>
              <a:spcBef>
                <a:spcPct val="0"/>
              </a:spcBef>
            </a:pPr>
            <a:endParaRPr lang="en-GB" altLang="en-US" sz="1600" b="1" dirty="0">
              <a:solidFill>
                <a:srgbClr val="FFC000"/>
              </a:solidFill>
              <a:latin typeface="Calibri" panose="020F0502020204030204" pitchFamily="34" charset="0"/>
            </a:endParaRPr>
          </a:p>
          <a:p>
            <a:pPr>
              <a:spcBef>
                <a:spcPct val="0"/>
              </a:spcBef>
            </a:pPr>
            <a:r>
              <a:rPr lang="en-GB" altLang="en-US" sz="2800" b="1" dirty="0">
                <a:solidFill>
                  <a:srgbClr val="FFC000"/>
                </a:solidFill>
                <a:latin typeface="Calibri" panose="020F0502020204030204" pitchFamily="34" charset="0"/>
              </a:rPr>
              <a:t>Never go near a firework that has been lit, </a:t>
            </a:r>
          </a:p>
          <a:p>
            <a:pPr>
              <a:spcBef>
                <a:spcPct val="0"/>
              </a:spcBef>
              <a:buFontTx/>
              <a:buNone/>
            </a:pPr>
            <a:r>
              <a:rPr lang="en-GB" altLang="en-US" sz="2800" b="1" dirty="0">
                <a:solidFill>
                  <a:srgbClr val="FFC000"/>
                </a:solidFill>
                <a:latin typeface="Calibri" panose="020F0502020204030204" pitchFamily="34" charset="0"/>
              </a:rPr>
              <a:t>     even if it has not gone off, it could still explode </a:t>
            </a:r>
          </a:p>
          <a:p>
            <a:pPr>
              <a:spcBef>
                <a:spcPct val="0"/>
              </a:spcBef>
            </a:pPr>
            <a:endParaRPr lang="en-GB" altLang="en-US" sz="1600" b="1" dirty="0">
              <a:solidFill>
                <a:srgbClr val="FFC000"/>
              </a:solidFill>
              <a:latin typeface="Calibri" panose="020F0502020204030204" pitchFamily="34" charset="0"/>
            </a:endParaRPr>
          </a:p>
          <a:p>
            <a:pPr>
              <a:spcBef>
                <a:spcPct val="0"/>
              </a:spcBef>
            </a:pPr>
            <a:r>
              <a:rPr lang="en-GB" altLang="en-US" sz="2800" b="1" dirty="0">
                <a:solidFill>
                  <a:srgbClr val="FFC000"/>
                </a:solidFill>
                <a:latin typeface="Calibri" panose="020F0502020204030204" pitchFamily="34" charset="0"/>
              </a:rPr>
              <a:t>Never put fireworks in your pocket or throw them </a:t>
            </a:r>
          </a:p>
          <a:p>
            <a:pPr>
              <a:spcBef>
                <a:spcPct val="0"/>
              </a:spcBef>
            </a:pPr>
            <a:endParaRPr lang="en-GB" altLang="en-US" sz="1600" b="1" dirty="0">
              <a:solidFill>
                <a:srgbClr val="FFC000"/>
              </a:solidFill>
              <a:latin typeface="Calibri" panose="020F0502020204030204" pitchFamily="34" charset="0"/>
            </a:endParaRPr>
          </a:p>
          <a:p>
            <a:pPr>
              <a:spcBef>
                <a:spcPct val="0"/>
              </a:spcBef>
            </a:pPr>
            <a:r>
              <a:rPr lang="en-GB" altLang="en-US" sz="2800" b="1" dirty="0">
                <a:solidFill>
                  <a:srgbClr val="FFC000"/>
                </a:solidFill>
                <a:latin typeface="Calibri" panose="020F0502020204030204" pitchFamily="34" charset="0"/>
              </a:rPr>
              <a:t>Always make sure an adult is with you when you are around fireworks</a:t>
            </a:r>
          </a:p>
          <a:p>
            <a:pPr>
              <a:spcBef>
                <a:spcPct val="0"/>
              </a:spcBef>
            </a:pPr>
            <a:endParaRPr lang="en-GB" altLang="en-US" sz="1600" b="1" dirty="0">
              <a:solidFill>
                <a:srgbClr val="FFC000"/>
              </a:solidFill>
              <a:latin typeface="Calibri" panose="020F0502020204030204" pitchFamily="34" charset="0"/>
            </a:endParaRPr>
          </a:p>
          <a:p>
            <a:pPr>
              <a:spcBef>
                <a:spcPct val="0"/>
              </a:spcBef>
            </a:pPr>
            <a:r>
              <a:rPr lang="en-GB" altLang="en-US" sz="2800" b="1" dirty="0">
                <a:solidFill>
                  <a:srgbClr val="FFC000"/>
                </a:solidFill>
                <a:latin typeface="Calibri" panose="020F0502020204030204" pitchFamily="34" charset="0"/>
              </a:rPr>
              <a:t>Light sparklers one at a time and wear gloves</a:t>
            </a:r>
          </a:p>
          <a:p>
            <a:pPr>
              <a:spcBef>
                <a:spcPct val="0"/>
              </a:spcBef>
            </a:pPr>
            <a:endParaRPr lang="en-GB" altLang="en-US" sz="1600" b="1" dirty="0">
              <a:solidFill>
                <a:srgbClr val="FFC000"/>
              </a:solidFill>
              <a:latin typeface="Calibri" panose="020F0502020204030204" pitchFamily="34" charset="0"/>
            </a:endParaRPr>
          </a:p>
          <a:p>
            <a:pPr>
              <a:spcBef>
                <a:spcPct val="0"/>
              </a:spcBef>
            </a:pPr>
            <a:r>
              <a:rPr lang="en-GB" altLang="en-US" sz="2800" b="1" dirty="0">
                <a:solidFill>
                  <a:srgbClr val="FFC000"/>
                </a:solidFill>
                <a:latin typeface="Calibri" panose="020F0502020204030204" pitchFamily="34" charset="0"/>
              </a:rPr>
              <a:t>Have a bucket of water available</a:t>
            </a:r>
          </a:p>
          <a:p>
            <a:pPr>
              <a:spcBef>
                <a:spcPct val="0"/>
              </a:spcBef>
              <a:buFontTx/>
              <a:buNone/>
            </a:pPr>
            <a:r>
              <a:rPr lang="en-GB" altLang="en-US" sz="1400" b="1" dirty="0">
                <a:solidFill>
                  <a:srgbClr val="FFC000"/>
                </a:solidFill>
                <a:latin typeface="Calibri" panose="020F0502020204030204" pitchFamily="34" charset="0"/>
              </a:rPr>
              <a:t> </a:t>
            </a:r>
          </a:p>
        </p:txBody>
      </p:sp>
    </p:spTree>
    <p:extLst>
      <p:ext uri="{BB962C8B-B14F-4D97-AF65-F5344CB8AC3E}">
        <p14:creationId xmlns:p14="http://schemas.microsoft.com/office/powerpoint/2010/main" val="262854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t="24077" b="8002"/>
          <a:stretch/>
        </p:blipFill>
        <p:spPr bwMode="auto">
          <a:xfrm>
            <a:off x="0" y="320842"/>
            <a:ext cx="12192000" cy="621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4203063" y="849651"/>
            <a:ext cx="5566578" cy="11430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5400" b="1" dirty="0">
                <a:ln w="1905"/>
                <a:solidFill>
                  <a:schemeClr val="bg1"/>
                </a:solidFill>
                <a:effectLst>
                  <a:innerShdw blurRad="69850" dist="43180" dir="5400000">
                    <a:srgbClr val="000000">
                      <a:alpha val="65000"/>
                    </a:srgbClr>
                  </a:innerShdw>
                </a:effectLst>
                <a:latin typeface="Calibri"/>
              </a:rPr>
              <a:t>If your clothes catch fire</a:t>
            </a:r>
            <a:endParaRPr lang="en-GB" dirty="0">
              <a:solidFill>
                <a:schemeClr val="bg1"/>
              </a:solidFill>
            </a:endParaRPr>
          </a:p>
        </p:txBody>
      </p:sp>
      <p:sp>
        <p:nvSpPr>
          <p:cNvPr id="6" name="TextBox 5"/>
          <p:cNvSpPr txBox="1"/>
          <p:nvPr/>
        </p:nvSpPr>
        <p:spPr>
          <a:xfrm>
            <a:off x="0" y="302693"/>
            <a:ext cx="3577389" cy="769441"/>
          </a:xfrm>
          <a:prstGeom prst="rect">
            <a:avLst/>
          </a:prstGeom>
          <a:solidFill>
            <a:srgbClr val="A20000"/>
          </a:solidFill>
        </p:spPr>
        <p:txBody>
          <a:bodyPr wrap="square">
            <a:spAutoFit/>
          </a:bodyPr>
          <a:lstStyle/>
          <a:p>
            <a:pPr>
              <a:defRPr/>
            </a:pPr>
            <a:r>
              <a:rPr lang="en-GB" sz="4400" b="1" dirty="0">
                <a:solidFill>
                  <a:srgbClr val="FFCC00"/>
                </a:solidFill>
              </a:rPr>
              <a:t>Remember..</a:t>
            </a:r>
            <a:endParaRPr lang="en-GB"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13518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3" name="Title 2">
            <a:extLst>
              <a:ext uri="{FF2B5EF4-FFF2-40B4-BE49-F238E27FC236}">
                <a16:creationId xmlns:a16="http://schemas.microsoft.com/office/drawing/2014/main" id="{FDD1EB8D-6DEF-4220-A1BA-60C08942D951}"/>
              </a:ext>
            </a:extLst>
          </p:cNvPr>
          <p:cNvSpPr txBox="1">
            <a:spLocks/>
          </p:cNvSpPr>
          <p:nvPr/>
        </p:nvSpPr>
        <p:spPr bwMode="auto">
          <a:xfrm>
            <a:off x="664168" y="938079"/>
            <a:ext cx="3885141" cy="6739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25000" lnSpcReduction="2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lnSpc>
                <a:spcPct val="90000"/>
              </a:lnSpc>
              <a:spcAft>
                <a:spcPts val="600"/>
              </a:spcAft>
              <a:defRPr/>
            </a:pPr>
            <a:br>
              <a:rPr lang="en-US" sz="1700" b="1" dirty="0">
                <a:ln w="1905"/>
                <a:solidFill>
                  <a:prstClr val="white"/>
                </a:solidFill>
                <a:effectLst>
                  <a:innerShdw blurRad="69850" dist="43180" dir="5400000">
                    <a:srgbClr val="000000">
                      <a:alpha val="65000"/>
                    </a:srgbClr>
                  </a:innerShdw>
                </a:effectLst>
              </a:rPr>
            </a:br>
            <a:br>
              <a:rPr lang="en-US" sz="1700" b="1" dirty="0">
                <a:ln w="1905"/>
                <a:solidFill>
                  <a:prstClr val="white"/>
                </a:solidFill>
                <a:effectLst>
                  <a:innerShdw blurRad="69850" dist="43180" dir="5400000">
                    <a:srgbClr val="000000">
                      <a:alpha val="65000"/>
                    </a:srgbClr>
                  </a:innerShdw>
                </a:effectLst>
              </a:rPr>
            </a:br>
            <a:br>
              <a:rPr lang="en-US" sz="1700" b="1" dirty="0">
                <a:ln w="1905"/>
                <a:solidFill>
                  <a:prstClr val="white"/>
                </a:solidFill>
                <a:effectLst>
                  <a:innerShdw blurRad="69850" dist="43180" dir="5400000">
                    <a:srgbClr val="000000">
                      <a:alpha val="65000"/>
                    </a:srgbClr>
                  </a:innerShdw>
                </a:effectLst>
              </a:rPr>
            </a:br>
            <a:r>
              <a:rPr lang="en-US" sz="19200" b="1" dirty="0">
                <a:ln w="1905"/>
                <a:solidFill>
                  <a:prstClr val="white"/>
                </a:solidFill>
                <a:effectLst>
                  <a:innerShdw blurRad="69850" dist="43180" dir="5400000">
                    <a:srgbClr val="000000">
                      <a:alpha val="65000"/>
                    </a:srgbClr>
                  </a:innerShdw>
                </a:effectLst>
                <a:latin typeface="Calibri" panose="020F0502020204030204"/>
              </a:rPr>
              <a:t>Consequences</a:t>
            </a:r>
            <a:br>
              <a:rPr lang="en-US" sz="1700" b="1" dirty="0">
                <a:ln w="1905"/>
                <a:solidFill>
                  <a:prstClr val="white"/>
                </a:solidFill>
                <a:effectLst>
                  <a:innerShdw blurRad="69850" dist="43180" dir="5400000">
                    <a:srgbClr val="000000">
                      <a:alpha val="65000"/>
                    </a:srgbClr>
                  </a:innerShdw>
                </a:effectLst>
              </a:rPr>
            </a:br>
            <a:br>
              <a:rPr lang="en-US" sz="1700" b="1" dirty="0">
                <a:ln w="1905"/>
                <a:solidFill>
                  <a:prstClr val="white"/>
                </a:solidFill>
                <a:effectLst>
                  <a:innerShdw blurRad="69850" dist="43180" dir="5400000">
                    <a:srgbClr val="000000">
                      <a:alpha val="65000"/>
                    </a:srgbClr>
                  </a:innerShdw>
                </a:effectLst>
              </a:rPr>
            </a:br>
            <a:endParaRPr lang="en-US" sz="1700" dirty="0">
              <a:solidFill>
                <a:prstClr val="white"/>
              </a:solidFill>
            </a:endParaRPr>
          </a:p>
        </p:txBody>
      </p:sp>
      <p:cxnSp>
        <p:nvCxnSpPr>
          <p:cNvPr id="82" name="Straight Connector 81">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E2AB7D9-C24B-457D-A358-4AAE2069F777}"/>
              </a:ext>
            </a:extLst>
          </p:cNvPr>
          <p:cNvSpPr txBox="1"/>
          <p:nvPr/>
        </p:nvSpPr>
        <p:spPr>
          <a:xfrm>
            <a:off x="4930438" y="1422589"/>
            <a:ext cx="6750969" cy="644971"/>
          </a:xfrm>
          <a:prstGeom prst="rect">
            <a:avLst/>
          </a:prstGeom>
        </p:spPr>
        <p:txBody>
          <a:bodyPr vert="horz" lIns="91440" tIns="45720" rIns="91440" bIns="45720" rtlCol="0" anchor="ctr">
            <a:normAutofit/>
          </a:bodyPr>
          <a:lstStyle/>
          <a:p>
            <a:pPr>
              <a:lnSpc>
                <a:spcPct val="90000"/>
              </a:lnSpc>
              <a:spcAft>
                <a:spcPts val="600"/>
              </a:spcAft>
              <a:defRPr/>
            </a:pPr>
            <a:endParaRPr lang="en-US" sz="2200" b="1" dirty="0">
              <a:solidFill>
                <a:prstClr val="white"/>
              </a:solidFill>
            </a:endParaRPr>
          </a:p>
        </p:txBody>
      </p:sp>
      <p:pic>
        <p:nvPicPr>
          <p:cNvPr id="24" name="Picture 23" descr="Image result for bandaged burnt hand">
            <a:extLst>
              <a:ext uri="{FF2B5EF4-FFF2-40B4-BE49-F238E27FC236}">
                <a16:creationId xmlns:a16="http://schemas.microsoft.com/office/drawing/2014/main" id="{D5A93E56-4A5B-40EF-8D67-0A7A151AB25F}"/>
              </a:ext>
            </a:extLst>
          </p:cNvPr>
          <p:cNvPicPr>
            <a:picLocks noChangeAspect="1" noChangeArrowheads="1"/>
          </p:cNvPicPr>
          <p:nvPr/>
        </p:nvPicPr>
        <p:blipFill rotWithShape="1">
          <a:blip r:embed="rId3"/>
          <a:srcRect t="27659" r="1" b="27692"/>
          <a:stretch/>
        </p:blipFill>
        <p:spPr bwMode="auto">
          <a:xfrm>
            <a:off x="6251725" y="2970225"/>
            <a:ext cx="5546955" cy="3302210"/>
          </a:xfrm>
          <a:prstGeom prst="rect">
            <a:avLst/>
          </a:prstGeom>
        </p:spPr>
      </p:pic>
      <p:sp>
        <p:nvSpPr>
          <p:cNvPr id="75" name="Rectangle 74">
            <a:extLst>
              <a:ext uri="{FF2B5EF4-FFF2-40B4-BE49-F238E27FC236}">
                <a16:creationId xmlns:a16="http://schemas.microsoft.com/office/drawing/2014/main" id="{C01F2DA3-56C3-412A-AEB2-8267CCA2D439}"/>
              </a:ext>
            </a:extLst>
          </p:cNvPr>
          <p:cNvSpPr/>
          <p:nvPr/>
        </p:nvSpPr>
        <p:spPr>
          <a:xfrm>
            <a:off x="4851866" y="514183"/>
            <a:ext cx="6908111" cy="2092881"/>
          </a:xfrm>
          <a:prstGeom prst="rect">
            <a:avLst/>
          </a:prstGeom>
        </p:spPr>
        <p:txBody>
          <a:bodyPr wrap="square">
            <a:spAutoFit/>
          </a:bodyPr>
          <a:lstStyle/>
          <a:p>
            <a:pPr marL="342900" indent="-342900">
              <a:spcAft>
                <a:spcPts val="600"/>
              </a:spcAft>
              <a:buFont typeface="Arial" panose="020B0604020202020204" pitchFamily="34" charset="0"/>
              <a:buChar char="•"/>
              <a:defRPr/>
            </a:pPr>
            <a:r>
              <a:rPr lang="en-GB" sz="2400" b="1" dirty="0">
                <a:ln w="1905"/>
                <a:solidFill>
                  <a:prstClr val="white"/>
                </a:solidFill>
                <a:effectLst>
                  <a:innerShdw blurRad="69850" dist="43180" dir="5400000">
                    <a:srgbClr val="000000">
                      <a:alpha val="65000"/>
                    </a:srgbClr>
                  </a:innerShdw>
                </a:effectLst>
              </a:rPr>
              <a:t>Not following safety advice can lead to serious consequences</a:t>
            </a:r>
          </a:p>
          <a:p>
            <a:pPr marL="342900" indent="-342900">
              <a:spcAft>
                <a:spcPts val="600"/>
              </a:spcAft>
              <a:buFont typeface="Arial" panose="020B0604020202020204" pitchFamily="34" charset="0"/>
              <a:buChar char="•"/>
              <a:defRPr/>
            </a:pPr>
            <a:r>
              <a:rPr lang="en-US" sz="2400" b="1" dirty="0">
                <a:solidFill>
                  <a:prstClr val="white"/>
                </a:solidFill>
              </a:rPr>
              <a:t>Your family and the people you care about will be affected too.</a:t>
            </a:r>
          </a:p>
          <a:p>
            <a:pPr>
              <a:spcAft>
                <a:spcPts val="600"/>
              </a:spcAft>
              <a:defRPr/>
            </a:pPr>
            <a:endParaRPr lang="en-GB" sz="2400" dirty="0">
              <a:solidFill>
                <a:prstClr val="white"/>
              </a:solidFill>
            </a:endParaRPr>
          </a:p>
        </p:txBody>
      </p:sp>
      <p:sp>
        <p:nvSpPr>
          <p:cNvPr id="77" name="Rectangle: Rounded Corners 76">
            <a:extLst>
              <a:ext uri="{FF2B5EF4-FFF2-40B4-BE49-F238E27FC236}">
                <a16:creationId xmlns:a16="http://schemas.microsoft.com/office/drawing/2014/main" id="{0DE9E604-D73E-43C1-9CC7-37B1434704F7}"/>
              </a:ext>
            </a:extLst>
          </p:cNvPr>
          <p:cNvSpPr/>
          <p:nvPr/>
        </p:nvSpPr>
        <p:spPr>
          <a:xfrm>
            <a:off x="186274" y="3016941"/>
            <a:ext cx="2623966" cy="1388292"/>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GB" sz="2400" dirty="0">
                <a:solidFill>
                  <a:prstClr val="black"/>
                </a:solidFill>
                <a:cs typeface="Calibri"/>
              </a:rPr>
              <a:t>Burns</a:t>
            </a:r>
          </a:p>
        </p:txBody>
      </p:sp>
      <p:sp>
        <p:nvSpPr>
          <p:cNvPr id="78" name="Rectangle: Rounded Corners 77">
            <a:extLst>
              <a:ext uri="{FF2B5EF4-FFF2-40B4-BE49-F238E27FC236}">
                <a16:creationId xmlns:a16="http://schemas.microsoft.com/office/drawing/2014/main" id="{9A6DE23E-F147-4DBE-BC26-39866ED51267}"/>
              </a:ext>
            </a:extLst>
          </p:cNvPr>
          <p:cNvSpPr/>
          <p:nvPr/>
        </p:nvSpPr>
        <p:spPr>
          <a:xfrm>
            <a:off x="3218999" y="3016941"/>
            <a:ext cx="2623967" cy="1388292"/>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GB" sz="2400" dirty="0">
                <a:solidFill>
                  <a:prstClr val="black"/>
                </a:solidFill>
                <a:cs typeface="Calibri"/>
              </a:rPr>
              <a:t>Loss of limbs</a:t>
            </a:r>
          </a:p>
        </p:txBody>
      </p:sp>
      <p:sp>
        <p:nvSpPr>
          <p:cNvPr id="79" name="Rectangle: Rounded Corners 78">
            <a:extLst>
              <a:ext uri="{FF2B5EF4-FFF2-40B4-BE49-F238E27FC236}">
                <a16:creationId xmlns:a16="http://schemas.microsoft.com/office/drawing/2014/main" id="{211D4D9F-F22C-451A-9C3E-D40D9B4625B7}"/>
              </a:ext>
            </a:extLst>
          </p:cNvPr>
          <p:cNvSpPr/>
          <p:nvPr/>
        </p:nvSpPr>
        <p:spPr>
          <a:xfrm>
            <a:off x="243050" y="4853293"/>
            <a:ext cx="2623966" cy="1388292"/>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GB" sz="2400" dirty="0">
                <a:solidFill>
                  <a:prstClr val="black"/>
                </a:solidFill>
                <a:cs typeface="Calibri"/>
              </a:rPr>
              <a:t>Loss of eye sight</a:t>
            </a:r>
            <a:endParaRPr lang="en-GB" sz="2000" dirty="0">
              <a:solidFill>
                <a:prstClr val="black"/>
              </a:solidFill>
              <a:cs typeface="Calibri"/>
            </a:endParaRPr>
          </a:p>
        </p:txBody>
      </p:sp>
      <p:sp>
        <p:nvSpPr>
          <p:cNvPr id="81" name="Rectangle: Rounded Corners 80">
            <a:extLst>
              <a:ext uri="{FF2B5EF4-FFF2-40B4-BE49-F238E27FC236}">
                <a16:creationId xmlns:a16="http://schemas.microsoft.com/office/drawing/2014/main" id="{C4E51FD5-D4CD-482B-B456-AE781F651758}"/>
              </a:ext>
            </a:extLst>
          </p:cNvPr>
          <p:cNvSpPr/>
          <p:nvPr/>
        </p:nvSpPr>
        <p:spPr>
          <a:xfrm>
            <a:off x="3218999" y="4853293"/>
            <a:ext cx="2623966" cy="1388292"/>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GB" sz="2400" dirty="0">
                <a:solidFill>
                  <a:prstClr val="black"/>
                </a:solidFill>
                <a:cs typeface="Calibri"/>
              </a:rPr>
              <a:t>Loss of life</a:t>
            </a:r>
          </a:p>
        </p:txBody>
      </p:sp>
    </p:spTree>
    <p:extLst>
      <p:ext uri="{BB962C8B-B14F-4D97-AF65-F5344CB8AC3E}">
        <p14:creationId xmlns:p14="http://schemas.microsoft.com/office/powerpoint/2010/main" val="6205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927DC95-85A5-4E50-AA2B-79800F3D7E3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191" r="1" b="16154"/>
          <a:stretch/>
        </p:blipFill>
        <p:spPr bwMode="auto">
          <a:xfrm>
            <a:off x="640080" y="1010602"/>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690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3" y="404664"/>
            <a:ext cx="11339445" cy="3724096"/>
          </a:xfrm>
          <a:prstGeom prst="rect">
            <a:avLst/>
          </a:prstGeom>
        </p:spPr>
        <p:txBody>
          <a:bodyPr wrap="square">
            <a:spAutoFit/>
          </a:bodyPr>
          <a:lstStyle/>
          <a:p>
            <a:pPr algn="ctr">
              <a:defRPr/>
            </a:pPr>
            <a:r>
              <a:rPr lang="en-GB" sz="4400" b="1" dirty="0">
                <a:ln w="1905"/>
                <a:solidFill>
                  <a:schemeClr val="bg1">
                    <a:lumMod val="50000"/>
                  </a:schemeClr>
                </a:solidFill>
                <a:effectLst>
                  <a:innerShdw blurRad="69850" dist="43180" dir="5400000">
                    <a:srgbClr val="000000">
                      <a:alpha val="65000"/>
                    </a:srgbClr>
                  </a:innerShdw>
                </a:effectLst>
                <a:cs typeface="Arial"/>
              </a:rPr>
              <a:t>For further advice and information regarding staying safe on bonfire night please visit:</a:t>
            </a:r>
          </a:p>
          <a:p>
            <a:pPr algn="ctr" eaLnBrk="1" hangingPunct="1">
              <a:defRPr/>
            </a:pPr>
            <a:endParaRPr lang="en-GB" sz="800" b="1" dirty="0">
              <a:ln w="1905"/>
              <a:solidFill>
                <a:schemeClr val="bg1">
                  <a:lumMod val="50000"/>
                </a:schemeClr>
              </a:solidFill>
              <a:effectLst>
                <a:innerShdw blurRad="69850" dist="43180" dir="5400000">
                  <a:srgbClr val="000000">
                    <a:alpha val="65000"/>
                  </a:srgbClr>
                </a:innerShdw>
              </a:effectLst>
              <a:latin typeface="Calibri"/>
              <a:cs typeface="Arial"/>
            </a:endParaRPr>
          </a:p>
          <a:p>
            <a:pPr algn="ctr" eaLnBrk="1" hangingPunct="1">
              <a:defRPr/>
            </a:pPr>
            <a:endParaRPr lang="en-GB" sz="800" b="1" dirty="0">
              <a:ln w="1905"/>
              <a:solidFill>
                <a:srgbClr val="FF7619"/>
              </a:solidFill>
              <a:effectLst>
                <a:innerShdw blurRad="69850" dist="43180" dir="5400000">
                  <a:srgbClr val="000000">
                    <a:alpha val="65000"/>
                  </a:srgbClr>
                </a:innerShdw>
              </a:effectLst>
              <a:latin typeface="Calibri" pitchFamily="34" charset="0"/>
              <a:cs typeface="Arial"/>
            </a:endParaRPr>
          </a:p>
          <a:p>
            <a:pPr algn="ctr" eaLnBrk="1" hangingPunct="1">
              <a:defRPr/>
            </a:pPr>
            <a:r>
              <a:rPr lang="en-GB" sz="4200" b="1" dirty="0">
                <a:ln w="1905"/>
                <a:solidFill>
                  <a:srgbClr val="C00000"/>
                </a:solidFill>
                <a:effectLst>
                  <a:innerShdw blurRad="69850" dist="43180" dir="5400000">
                    <a:srgbClr val="000000">
                      <a:alpha val="65000"/>
                    </a:srgbClr>
                  </a:innerShdw>
                </a:effectLst>
                <a:latin typeface="Calibri" pitchFamily="34" charset="0"/>
                <a:cs typeface="Arial"/>
              </a:rPr>
              <a:t>www.humbersidefire.gov.uk</a:t>
            </a:r>
          </a:p>
          <a:p>
            <a:pPr algn="ctr" eaLnBrk="1" hangingPunct="1">
              <a:defRPr/>
            </a:pPr>
            <a:endParaRPr lang="en-GB" sz="3000" b="1" dirty="0">
              <a:ln w="1905"/>
              <a:solidFill>
                <a:schemeClr val="bg2">
                  <a:lumMod val="75000"/>
                </a:schemeClr>
              </a:solidFill>
              <a:effectLst>
                <a:innerShdw blurRad="69850" dist="43180" dir="5400000">
                  <a:srgbClr val="000000">
                    <a:alpha val="65000"/>
                  </a:srgbClr>
                </a:innerShdw>
              </a:effectLst>
              <a:latin typeface="Calibri" pitchFamily="34" charset="0"/>
              <a:cs typeface="Arial"/>
            </a:endParaRPr>
          </a:p>
          <a:p>
            <a:pPr algn="ctr" eaLnBrk="1" hangingPunct="1">
              <a:defRPr/>
            </a:pPr>
            <a:r>
              <a:rPr lang="en-GB" sz="3000" b="1" dirty="0">
                <a:ln w="1905"/>
                <a:solidFill>
                  <a:schemeClr val="bg2">
                    <a:lumMod val="75000"/>
                  </a:schemeClr>
                </a:solidFill>
                <a:effectLst>
                  <a:innerShdw blurRad="69850" dist="43180" dir="5400000">
                    <a:srgbClr val="000000">
                      <a:alpha val="65000"/>
                    </a:srgbClr>
                  </a:innerShdw>
                </a:effectLst>
                <a:latin typeface="Calibri" pitchFamily="34" charset="0"/>
                <a:cs typeface="Arial"/>
              </a:rPr>
              <a:t>If you are at home or at a friends house and are worried that the fire is becoming too large or is spreading let an adult know.  </a:t>
            </a:r>
            <a:endParaRPr lang="en-GB" sz="3000" dirty="0">
              <a:solidFill>
                <a:schemeClr val="bg2">
                  <a:lumMod val="75000"/>
                </a:schemeClr>
              </a:solidFill>
              <a:latin typeface="Calibri" pitchFamily="34" charset="0"/>
              <a:cs typeface="Arial" charset="0"/>
            </a:endParaRPr>
          </a:p>
        </p:txBody>
      </p:sp>
      <p:sp>
        <p:nvSpPr>
          <p:cNvPr id="5" name="TextBox 2"/>
          <p:cNvSpPr txBox="1">
            <a:spLocks noChangeArrowheads="1"/>
          </p:cNvSpPr>
          <p:nvPr/>
        </p:nvSpPr>
        <p:spPr bwMode="auto">
          <a:xfrm>
            <a:off x="2033577" y="4884376"/>
            <a:ext cx="8207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4000" b="1" dirty="0">
                <a:solidFill>
                  <a:srgbClr val="C00000"/>
                </a:solidFill>
                <a:latin typeface="Calibri" panose="020F0502020204030204" pitchFamily="34" charset="0"/>
              </a:rPr>
              <a:t>Call 999 if help is needed </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4867" y="4373563"/>
            <a:ext cx="1130300" cy="1358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7548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descr="18_firepres.jpg"/>
          <p:cNvPicPr>
            <a:picLocks noChangeAspect="1"/>
          </p:cNvPicPr>
          <p:nvPr/>
        </p:nvPicPr>
        <p:blipFill rotWithShape="1">
          <a:blip r:embed="rId3"/>
          <a:srcRect l="54494" t="26409" r="-1" b="18209"/>
          <a:stretch/>
        </p:blipFill>
        <p:spPr bwMode="auto">
          <a:xfrm>
            <a:off x="6160169" y="0"/>
            <a:ext cx="6031832" cy="6849980"/>
          </a:xfrm>
          <a:prstGeom prst="rect">
            <a:avLst/>
          </a:prstGeom>
          <a:ln>
            <a:noFill/>
          </a:ln>
          <a:effectLst/>
        </p:spPr>
      </p:pic>
      <p:sp>
        <p:nvSpPr>
          <p:cNvPr id="6" name="Rectangle 5"/>
          <p:cNvSpPr/>
          <p:nvPr/>
        </p:nvSpPr>
        <p:spPr>
          <a:xfrm>
            <a:off x="411022" y="1918827"/>
            <a:ext cx="5255093" cy="2800767"/>
          </a:xfrm>
          <a:prstGeom prst="rect">
            <a:avLst/>
          </a:prstGeom>
        </p:spPr>
        <p:txBody>
          <a:bodyPr wrap="none">
            <a:spAutoFit/>
          </a:bodyPr>
          <a:lstStyle/>
          <a:p>
            <a:pPr algn="ctr">
              <a:defRPr/>
            </a:pPr>
            <a:r>
              <a:rPr lang="en-GB" sz="8800" b="1" dirty="0">
                <a:ln w="1905"/>
                <a:solidFill>
                  <a:schemeClr val="bg1">
                    <a:lumMod val="50000"/>
                  </a:schemeClr>
                </a:solidFill>
                <a:effectLst>
                  <a:innerShdw blurRad="69850" dist="43180" dir="5400000">
                    <a:srgbClr val="000000">
                      <a:alpha val="65000"/>
                    </a:srgbClr>
                  </a:innerShdw>
                </a:effectLst>
                <a:latin typeface="Calibri"/>
                <a:cs typeface="Arial"/>
              </a:rPr>
              <a:t>Any </a:t>
            </a:r>
          </a:p>
          <a:p>
            <a:pPr algn="ctr">
              <a:defRPr/>
            </a:pPr>
            <a:r>
              <a:rPr lang="en-GB" sz="8800" b="1" dirty="0">
                <a:ln w="1905"/>
                <a:solidFill>
                  <a:schemeClr val="bg1">
                    <a:lumMod val="50000"/>
                  </a:schemeClr>
                </a:solidFill>
                <a:effectLst>
                  <a:innerShdw blurRad="69850" dist="43180" dir="5400000">
                    <a:srgbClr val="000000">
                      <a:alpha val="65000"/>
                    </a:srgbClr>
                  </a:innerShdw>
                </a:effectLst>
                <a:latin typeface="Calibri"/>
                <a:cs typeface="Arial"/>
              </a:rPr>
              <a:t>questions?</a:t>
            </a:r>
            <a:endParaRPr lang="en-GB" sz="8800" dirty="0">
              <a:solidFill>
                <a:schemeClr val="bg1">
                  <a:lumMod val="50000"/>
                </a:schemeClr>
              </a:solidFill>
            </a:endParaRPr>
          </a:p>
        </p:txBody>
      </p:sp>
    </p:spTree>
    <p:extLst>
      <p:ext uri="{BB962C8B-B14F-4D97-AF65-F5344CB8AC3E}">
        <p14:creationId xmlns:p14="http://schemas.microsoft.com/office/powerpoint/2010/main" val="2092077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A46F760-4257-44BC-B365-FC778A254F7A}"/>
              </a:ext>
            </a:extLst>
          </p:cNvPr>
          <p:cNvSpPr txBox="1">
            <a:spLocks noChangeArrowheads="1"/>
          </p:cNvSpPr>
          <p:nvPr/>
        </p:nvSpPr>
        <p:spPr bwMode="auto">
          <a:xfrm>
            <a:off x="2699793" y="616120"/>
            <a:ext cx="705008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600" b="1" dirty="0">
                <a:solidFill>
                  <a:srgbClr val="C00000"/>
                </a:solidFill>
                <a:latin typeface="Calibri" panose="020F0502020204030204" pitchFamily="34" charset="0"/>
              </a:rPr>
              <a:t>Prepare, Prevent, Protect, Respond and Recover </a:t>
            </a:r>
          </a:p>
        </p:txBody>
      </p:sp>
      <p:sp>
        <p:nvSpPr>
          <p:cNvPr id="5" name="Rectangle 4">
            <a:extLst>
              <a:ext uri="{FF2B5EF4-FFF2-40B4-BE49-F238E27FC236}">
                <a16:creationId xmlns:a16="http://schemas.microsoft.com/office/drawing/2014/main" id="{85044696-4315-4E57-BEF9-CE1BD4E1BC81}"/>
              </a:ext>
            </a:extLst>
          </p:cNvPr>
          <p:cNvSpPr txBox="1">
            <a:spLocks noChangeArrowheads="1"/>
          </p:cNvSpPr>
          <p:nvPr/>
        </p:nvSpPr>
        <p:spPr bwMode="auto">
          <a:xfrm>
            <a:off x="9671435" y="1094785"/>
            <a:ext cx="2388421"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a:spcBef>
                <a:spcPct val="0"/>
              </a:spcBef>
            </a:pPr>
            <a:r>
              <a:rPr lang="en-GB" altLang="en-US" sz="2400" b="1" dirty="0">
                <a:solidFill>
                  <a:schemeClr val="tx1">
                    <a:lumMod val="50000"/>
                    <a:lumOff val="50000"/>
                  </a:schemeClr>
                </a:solidFill>
              </a:rPr>
              <a:t>Emergency Response</a:t>
            </a:r>
          </a:p>
          <a:p>
            <a:pPr>
              <a:spcBef>
                <a:spcPct val="0"/>
              </a:spcBef>
              <a:buFontTx/>
              <a:buNone/>
            </a:pPr>
            <a:endParaRPr lang="en-GB" altLang="en-US" sz="2400" b="1" dirty="0">
              <a:solidFill>
                <a:srgbClr val="C00000"/>
              </a:solidFill>
            </a:endParaRPr>
          </a:p>
          <a:p>
            <a:pPr>
              <a:spcBef>
                <a:spcPct val="0"/>
              </a:spcBef>
              <a:buFontTx/>
              <a:buNone/>
            </a:pPr>
            <a:r>
              <a:rPr lang="en-GB" altLang="en-US" sz="1200" b="1" dirty="0">
                <a:solidFill>
                  <a:srgbClr val="C00000"/>
                </a:solidFill>
              </a:rPr>
              <a:t> </a:t>
            </a:r>
          </a:p>
        </p:txBody>
      </p:sp>
      <p:sp>
        <p:nvSpPr>
          <p:cNvPr id="6" name="TextBox 2">
            <a:extLst>
              <a:ext uri="{FF2B5EF4-FFF2-40B4-BE49-F238E27FC236}">
                <a16:creationId xmlns:a16="http://schemas.microsoft.com/office/drawing/2014/main" id="{03328782-618D-4896-908A-6118611B4D53}"/>
              </a:ext>
            </a:extLst>
          </p:cNvPr>
          <p:cNvSpPr txBox="1">
            <a:spLocks noChangeArrowheads="1"/>
          </p:cNvSpPr>
          <p:nvPr/>
        </p:nvSpPr>
        <p:spPr bwMode="auto">
          <a:xfrm>
            <a:off x="9671435" y="3639037"/>
            <a:ext cx="264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a:spcBef>
                <a:spcPct val="0"/>
              </a:spcBef>
            </a:pPr>
            <a:r>
              <a:rPr lang="en-GB" altLang="en-US" sz="2400" b="1" dirty="0">
                <a:solidFill>
                  <a:schemeClr val="tx1">
                    <a:lumMod val="50000"/>
                    <a:lumOff val="50000"/>
                  </a:schemeClr>
                </a:solidFill>
              </a:rPr>
              <a:t>Public Safety</a:t>
            </a:r>
          </a:p>
        </p:txBody>
      </p:sp>
      <p:sp>
        <p:nvSpPr>
          <p:cNvPr id="7" name="TextBox 7">
            <a:extLst>
              <a:ext uri="{FF2B5EF4-FFF2-40B4-BE49-F238E27FC236}">
                <a16:creationId xmlns:a16="http://schemas.microsoft.com/office/drawing/2014/main" id="{EBF3DEC0-25C6-435D-9ACC-083EBD5956D2}"/>
              </a:ext>
            </a:extLst>
          </p:cNvPr>
          <p:cNvSpPr txBox="1">
            <a:spLocks noChangeArrowheads="1"/>
          </p:cNvSpPr>
          <p:nvPr/>
        </p:nvSpPr>
        <p:spPr bwMode="auto">
          <a:xfrm>
            <a:off x="9671435" y="4155354"/>
            <a:ext cx="3314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a:spcBef>
                <a:spcPct val="0"/>
              </a:spcBef>
            </a:pPr>
            <a:r>
              <a:rPr lang="en-GB" altLang="en-US" sz="2400" b="1" dirty="0">
                <a:solidFill>
                  <a:schemeClr val="tx1">
                    <a:lumMod val="50000"/>
                    <a:lumOff val="50000"/>
                  </a:schemeClr>
                </a:solidFill>
              </a:rPr>
              <a:t>Road Safety</a:t>
            </a:r>
          </a:p>
        </p:txBody>
      </p:sp>
      <p:sp>
        <p:nvSpPr>
          <p:cNvPr id="9" name="Rectangle 1">
            <a:extLst>
              <a:ext uri="{FF2B5EF4-FFF2-40B4-BE49-F238E27FC236}">
                <a16:creationId xmlns:a16="http://schemas.microsoft.com/office/drawing/2014/main" id="{072A9341-F946-4209-9BDE-998162CBD721}"/>
              </a:ext>
            </a:extLst>
          </p:cNvPr>
          <p:cNvSpPr>
            <a:spLocks noChangeArrowheads="1"/>
          </p:cNvSpPr>
          <p:nvPr/>
        </p:nvSpPr>
        <p:spPr bwMode="auto">
          <a:xfrm>
            <a:off x="9657697" y="4672017"/>
            <a:ext cx="30654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a:spcBef>
                <a:spcPct val="0"/>
              </a:spcBef>
            </a:pPr>
            <a:r>
              <a:rPr lang="en-GB" altLang="en-US" sz="2400" b="1" dirty="0">
                <a:solidFill>
                  <a:schemeClr val="tx1">
                    <a:lumMod val="50000"/>
                    <a:lumOff val="50000"/>
                  </a:schemeClr>
                </a:solidFill>
              </a:rPr>
              <a:t>Training and Education</a:t>
            </a:r>
          </a:p>
        </p:txBody>
      </p:sp>
      <p:sp>
        <p:nvSpPr>
          <p:cNvPr id="11" name="TextBox 2">
            <a:extLst>
              <a:ext uri="{FF2B5EF4-FFF2-40B4-BE49-F238E27FC236}">
                <a16:creationId xmlns:a16="http://schemas.microsoft.com/office/drawing/2014/main" id="{21F3233C-0179-4C59-8259-2887D9DD5462}"/>
              </a:ext>
            </a:extLst>
          </p:cNvPr>
          <p:cNvSpPr txBox="1">
            <a:spLocks noChangeArrowheads="1"/>
          </p:cNvSpPr>
          <p:nvPr/>
        </p:nvSpPr>
        <p:spPr bwMode="auto">
          <a:xfrm>
            <a:off x="9659145" y="2808040"/>
            <a:ext cx="264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a:spcBef>
                <a:spcPct val="0"/>
              </a:spcBef>
            </a:pPr>
            <a:r>
              <a:rPr lang="en-GB" altLang="en-US" sz="2400" b="1" dirty="0">
                <a:solidFill>
                  <a:schemeClr val="tx1">
                    <a:lumMod val="50000"/>
                    <a:lumOff val="50000"/>
                  </a:schemeClr>
                </a:solidFill>
              </a:rPr>
              <a:t>Animal Rescue</a:t>
            </a:r>
          </a:p>
        </p:txBody>
      </p:sp>
      <p:sp>
        <p:nvSpPr>
          <p:cNvPr id="12" name="Rectangle 4">
            <a:extLst>
              <a:ext uri="{FF2B5EF4-FFF2-40B4-BE49-F238E27FC236}">
                <a16:creationId xmlns:a16="http://schemas.microsoft.com/office/drawing/2014/main" id="{8E0D1DB7-87BD-48DE-A494-AB8BE13F808F}"/>
              </a:ext>
            </a:extLst>
          </p:cNvPr>
          <p:cNvSpPr txBox="1">
            <a:spLocks noChangeArrowheads="1"/>
          </p:cNvSpPr>
          <p:nvPr/>
        </p:nvSpPr>
        <p:spPr bwMode="auto">
          <a:xfrm>
            <a:off x="9659145" y="1908348"/>
            <a:ext cx="12065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a:spcBef>
                <a:spcPct val="0"/>
              </a:spcBef>
            </a:pPr>
            <a:r>
              <a:rPr lang="en-GB" altLang="en-US" sz="2400" b="1" dirty="0">
                <a:solidFill>
                  <a:schemeClr val="tx1">
                    <a:lumMod val="50000"/>
                    <a:lumOff val="50000"/>
                  </a:schemeClr>
                </a:solidFill>
              </a:rPr>
              <a:t>RTC</a:t>
            </a:r>
          </a:p>
          <a:p>
            <a:pPr>
              <a:spcBef>
                <a:spcPct val="0"/>
              </a:spcBef>
              <a:buFontTx/>
              <a:buNone/>
            </a:pPr>
            <a:endParaRPr lang="en-GB" altLang="en-US" sz="2400" b="1" dirty="0">
              <a:solidFill>
                <a:srgbClr val="C00000"/>
              </a:solidFill>
            </a:endParaRPr>
          </a:p>
          <a:p>
            <a:pPr algn="ctr">
              <a:spcBef>
                <a:spcPct val="0"/>
              </a:spcBef>
              <a:buFontTx/>
              <a:buNone/>
            </a:pPr>
            <a:endParaRPr lang="en-GB" altLang="en-US" sz="1200" b="1" dirty="0">
              <a:solidFill>
                <a:srgbClr val="C00000"/>
              </a:solidFill>
            </a:endParaRPr>
          </a:p>
        </p:txBody>
      </p:sp>
      <p:sp>
        <p:nvSpPr>
          <p:cNvPr id="13" name="TextBox 7">
            <a:extLst>
              <a:ext uri="{FF2B5EF4-FFF2-40B4-BE49-F238E27FC236}">
                <a16:creationId xmlns:a16="http://schemas.microsoft.com/office/drawing/2014/main" id="{9003C3EF-7074-4698-A348-23A699D65B20}"/>
              </a:ext>
            </a:extLst>
          </p:cNvPr>
          <p:cNvSpPr txBox="1">
            <a:spLocks noChangeArrowheads="1"/>
          </p:cNvSpPr>
          <p:nvPr/>
        </p:nvSpPr>
        <p:spPr bwMode="auto">
          <a:xfrm>
            <a:off x="9659145" y="2339221"/>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a:spcBef>
                <a:spcPct val="0"/>
              </a:spcBef>
            </a:pPr>
            <a:r>
              <a:rPr lang="en-GB" altLang="en-US" sz="2400" b="1" dirty="0">
                <a:solidFill>
                  <a:schemeClr val="tx1">
                    <a:lumMod val="50000"/>
                    <a:lumOff val="50000"/>
                  </a:schemeClr>
                </a:solidFill>
              </a:rPr>
              <a:t>Water Rescue</a:t>
            </a:r>
          </a:p>
        </p:txBody>
      </p:sp>
      <p:pic>
        <p:nvPicPr>
          <p:cNvPr id="18" name="Picture 17">
            <a:extLst>
              <a:ext uri="{FF2B5EF4-FFF2-40B4-BE49-F238E27FC236}">
                <a16:creationId xmlns:a16="http://schemas.microsoft.com/office/drawing/2014/main" id="{103C6678-175D-45D1-BCA0-273C37A81E52}"/>
              </a:ext>
            </a:extLst>
          </p:cNvPr>
          <p:cNvPicPr/>
          <p:nvPr/>
        </p:nvPicPr>
        <p:blipFill rotWithShape="1">
          <a:blip r:embed="rId3"/>
          <a:srcRect l="35603" t="11514" r="34100" b="17995"/>
          <a:stretch/>
        </p:blipFill>
        <p:spPr bwMode="auto">
          <a:xfrm>
            <a:off x="1497411" y="1150047"/>
            <a:ext cx="2460427" cy="2302705"/>
          </a:xfrm>
          <a:prstGeom prst="roundRect">
            <a:avLst/>
          </a:prstGeom>
          <a:ln>
            <a:noFill/>
          </a:ln>
        </p:spPr>
      </p:pic>
      <p:sp>
        <p:nvSpPr>
          <p:cNvPr id="19" name="Title 2">
            <a:extLst>
              <a:ext uri="{FF2B5EF4-FFF2-40B4-BE49-F238E27FC236}">
                <a16:creationId xmlns:a16="http://schemas.microsoft.com/office/drawing/2014/main" id="{64990F6D-E1BD-4A3E-B1B1-93809B2B41ED}"/>
              </a:ext>
            </a:extLst>
          </p:cNvPr>
          <p:cNvSpPr txBox="1">
            <a:spLocks/>
          </p:cNvSpPr>
          <p:nvPr/>
        </p:nvSpPr>
        <p:spPr bwMode="auto">
          <a:xfrm>
            <a:off x="406238" y="12972"/>
            <a:ext cx="11653239"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r>
              <a:rPr lang="en-GB" b="1" kern="1200" dirty="0">
                <a:ln w="1905"/>
                <a:solidFill>
                  <a:schemeClr val="tx1">
                    <a:lumMod val="50000"/>
                    <a:lumOff val="50000"/>
                  </a:schemeClr>
                </a:solidFill>
                <a:effectLst>
                  <a:innerShdw blurRad="69850" dist="43180" dir="5400000">
                    <a:srgbClr val="000000">
                      <a:alpha val="65000"/>
                    </a:srgbClr>
                  </a:innerShdw>
                </a:effectLst>
                <a:latin typeface="Calibri"/>
              </a:rPr>
              <a:t>Humberside Fire &amp; Rescue Service</a:t>
            </a:r>
            <a:br>
              <a:rPr lang="en-GB" sz="4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br>
              <a:rPr lang="en-GB" sz="60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endParaRPr lang="en-GB" sz="4800" kern="0" dirty="0">
              <a:solidFill>
                <a:schemeClr val="bg2"/>
              </a:solidFill>
            </a:endParaRPr>
          </a:p>
        </p:txBody>
      </p:sp>
      <p:pic>
        <p:nvPicPr>
          <p:cNvPr id="16" name="Picture 15" descr="A picture containing outdoor, building, road, sitting&#10;&#10;Description automatically generated">
            <a:extLst>
              <a:ext uri="{FF2B5EF4-FFF2-40B4-BE49-F238E27FC236}">
                <a16:creationId xmlns:a16="http://schemas.microsoft.com/office/drawing/2014/main" id="{4108E7BF-7E80-417C-8561-13CA8458DCA0}"/>
              </a:ext>
            </a:extLst>
          </p:cNvPr>
          <p:cNvPicPr>
            <a:picLocks noChangeAspect="1"/>
          </p:cNvPicPr>
          <p:nvPr/>
        </p:nvPicPr>
        <p:blipFill rotWithShape="1">
          <a:blip r:embed="rId4"/>
          <a:srcRect l="16541" t="-427" r="9898" b="11617"/>
          <a:stretch/>
        </p:blipFill>
        <p:spPr>
          <a:xfrm>
            <a:off x="4200024" y="1150048"/>
            <a:ext cx="2448889" cy="2302704"/>
          </a:xfrm>
          <a:prstGeom prst="roundRect">
            <a:avLst/>
          </a:prstGeom>
          <a:ln>
            <a:noFill/>
          </a:ln>
        </p:spPr>
      </p:pic>
      <p:pic>
        <p:nvPicPr>
          <p:cNvPr id="14" name="Picture 13" descr="A group of people on a raft in a body of water&#10;&#10;Description automatically generated">
            <a:extLst>
              <a:ext uri="{FF2B5EF4-FFF2-40B4-BE49-F238E27FC236}">
                <a16:creationId xmlns:a16="http://schemas.microsoft.com/office/drawing/2014/main" id="{1475F8B0-6DB8-479D-A578-92F6792F63F4}"/>
              </a:ext>
            </a:extLst>
          </p:cNvPr>
          <p:cNvPicPr>
            <a:picLocks noChangeAspect="1"/>
          </p:cNvPicPr>
          <p:nvPr/>
        </p:nvPicPr>
        <p:blipFill rotWithShape="1">
          <a:blip r:embed="rId5"/>
          <a:srcRect l="17587" r="24614" b="8789"/>
          <a:stretch/>
        </p:blipFill>
        <p:spPr>
          <a:xfrm>
            <a:off x="1498559" y="3487570"/>
            <a:ext cx="2458129" cy="2291784"/>
          </a:xfrm>
          <a:prstGeom prst="roundRect">
            <a:avLst/>
          </a:prstGeom>
          <a:ln>
            <a:noFill/>
          </a:ln>
        </p:spPr>
      </p:pic>
      <p:pic>
        <p:nvPicPr>
          <p:cNvPr id="15" name="Picture 14">
            <a:extLst>
              <a:ext uri="{FF2B5EF4-FFF2-40B4-BE49-F238E27FC236}">
                <a16:creationId xmlns:a16="http://schemas.microsoft.com/office/drawing/2014/main" id="{4546CC70-70CF-49E5-87A4-DFB67A7B67E4}"/>
              </a:ext>
            </a:extLst>
          </p:cNvPr>
          <p:cNvPicPr>
            <a:picLocks noChangeAspect="1"/>
          </p:cNvPicPr>
          <p:nvPr/>
        </p:nvPicPr>
        <p:blipFill rotWithShape="1">
          <a:blip r:embed="rId6"/>
          <a:srcRect l="21659" t="-899" r="7084" b="4463"/>
          <a:stretch/>
        </p:blipFill>
        <p:spPr>
          <a:xfrm>
            <a:off x="6891099" y="1149540"/>
            <a:ext cx="2455493" cy="2303212"/>
          </a:xfrm>
          <a:prstGeom prst="roundRect">
            <a:avLst/>
          </a:prstGeom>
        </p:spPr>
      </p:pic>
      <p:pic>
        <p:nvPicPr>
          <p:cNvPr id="17" name="Picture 16" descr="A picture containing outdoor, grass, man, water&#10;&#10;Description automatically generated">
            <a:extLst>
              <a:ext uri="{FF2B5EF4-FFF2-40B4-BE49-F238E27FC236}">
                <a16:creationId xmlns:a16="http://schemas.microsoft.com/office/drawing/2014/main" id="{59FBCC5A-172A-427F-B766-C0DA0691E93D}"/>
              </a:ext>
            </a:extLst>
          </p:cNvPr>
          <p:cNvPicPr>
            <a:picLocks noChangeAspect="1"/>
          </p:cNvPicPr>
          <p:nvPr/>
        </p:nvPicPr>
        <p:blipFill rotWithShape="1">
          <a:blip r:embed="rId7"/>
          <a:srcRect l="21318" t="11455" r="10439" b="2542"/>
          <a:stretch/>
        </p:blipFill>
        <p:spPr>
          <a:xfrm>
            <a:off x="4200024" y="3481308"/>
            <a:ext cx="2459955" cy="2298045"/>
          </a:xfrm>
          <a:prstGeom prst="roundRect">
            <a:avLst/>
          </a:prstGeom>
          <a:ln>
            <a:noFill/>
          </a:ln>
        </p:spPr>
      </p:pic>
      <p:pic>
        <p:nvPicPr>
          <p:cNvPr id="10" name="Picture 9" descr="A group of people posing for the camera&#10;&#10;Description automatically generated">
            <a:extLst>
              <a:ext uri="{FF2B5EF4-FFF2-40B4-BE49-F238E27FC236}">
                <a16:creationId xmlns:a16="http://schemas.microsoft.com/office/drawing/2014/main" id="{080747DE-82B8-409F-A24F-1A8DA82F63F8}"/>
              </a:ext>
            </a:extLst>
          </p:cNvPr>
          <p:cNvPicPr>
            <a:picLocks noChangeAspect="1"/>
          </p:cNvPicPr>
          <p:nvPr/>
        </p:nvPicPr>
        <p:blipFill rotWithShape="1">
          <a:blip r:embed="rId8"/>
          <a:srcRect l="2196" r="38344"/>
          <a:stretch/>
        </p:blipFill>
        <p:spPr>
          <a:xfrm>
            <a:off x="6889804" y="3481308"/>
            <a:ext cx="2442287" cy="2298045"/>
          </a:xfrm>
          <a:prstGeom prst="roundRect">
            <a:avLst/>
          </a:prstGeom>
        </p:spPr>
      </p:pic>
    </p:spTree>
    <p:extLst>
      <p:ext uri="{BB962C8B-B14F-4D97-AF65-F5344CB8AC3E}">
        <p14:creationId xmlns:p14="http://schemas.microsoft.com/office/powerpoint/2010/main" val="329788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C39939F0-A10C-44BC-93B8-C8CFD9D59182}"/>
              </a:ext>
            </a:extLst>
          </p:cNvPr>
          <p:cNvSpPr/>
          <p:nvPr/>
        </p:nvSpPr>
        <p:spPr>
          <a:xfrm>
            <a:off x="-21743" y="5519078"/>
            <a:ext cx="12213743" cy="1335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C054CE0D-65A1-45BD-8786-80D2F9B4A334}"/>
              </a:ext>
            </a:extLst>
          </p:cNvPr>
          <p:cNvGrpSpPr/>
          <p:nvPr/>
        </p:nvGrpSpPr>
        <p:grpSpPr>
          <a:xfrm>
            <a:off x="1612900" y="0"/>
            <a:ext cx="8581231" cy="6854266"/>
            <a:chOff x="684213" y="0"/>
            <a:chExt cx="8102600" cy="6858000"/>
          </a:xfrm>
        </p:grpSpPr>
        <p:pic>
          <p:nvPicPr>
            <p:cNvPr id="4" name="id-F534022E-5706-4253-9508-4F565DEFC958" descr="Image-2">
              <a:extLst>
                <a:ext uri="{FF2B5EF4-FFF2-40B4-BE49-F238E27FC236}">
                  <a16:creationId xmlns:a16="http://schemas.microsoft.com/office/drawing/2014/main" id="{5D0D4500-0585-4A4F-B439-CFE9AFF98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46" t="11235" b="21831"/>
            <a:stretch>
              <a:fillRect/>
            </a:stretch>
          </p:blipFill>
          <p:spPr bwMode="auto">
            <a:xfrm>
              <a:off x="684213" y="0"/>
              <a:ext cx="8018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25">
              <a:extLst>
                <a:ext uri="{FF2B5EF4-FFF2-40B4-BE49-F238E27FC236}">
                  <a16:creationId xmlns:a16="http://schemas.microsoft.com/office/drawing/2014/main" id="{503035EC-EFD5-41A9-BC58-B4A7CF36F381}"/>
                </a:ext>
              </a:extLst>
            </p:cNvPr>
            <p:cNvSpPr>
              <a:spLocks noChangeArrowheads="1"/>
            </p:cNvSpPr>
            <p:nvPr/>
          </p:nvSpPr>
          <p:spPr bwMode="auto">
            <a:xfrm>
              <a:off x="6045200" y="698500"/>
              <a:ext cx="230188" cy="222250"/>
            </a:xfrm>
            <a:prstGeom prst="ellipse">
              <a:avLst/>
            </a:prstGeom>
            <a:solidFill>
              <a:srgbClr val="00B0F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dirty="0">
                <a:solidFill>
                  <a:prstClr val="black"/>
                </a:solidFill>
                <a:latin typeface="Calibri" panose="020F0502020204030204"/>
                <a:cs typeface="Arial"/>
              </a:endParaRPr>
            </a:p>
          </p:txBody>
        </p:sp>
        <p:sp>
          <p:nvSpPr>
            <p:cNvPr id="11" name="Oval 25">
              <a:extLst>
                <a:ext uri="{FF2B5EF4-FFF2-40B4-BE49-F238E27FC236}">
                  <a16:creationId xmlns:a16="http://schemas.microsoft.com/office/drawing/2014/main" id="{54473700-05DD-4453-A650-24E28DE878C0}"/>
                </a:ext>
              </a:extLst>
            </p:cNvPr>
            <p:cNvSpPr>
              <a:spLocks noChangeArrowheads="1"/>
            </p:cNvSpPr>
            <p:nvPr/>
          </p:nvSpPr>
          <p:spPr bwMode="auto">
            <a:xfrm>
              <a:off x="1992313" y="4421188"/>
              <a:ext cx="231775" cy="222250"/>
            </a:xfrm>
            <a:prstGeom prst="ellipse">
              <a:avLst/>
            </a:prstGeom>
            <a:solidFill>
              <a:srgbClr val="00B0F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dirty="0">
                <a:solidFill>
                  <a:prstClr val="black"/>
                </a:solidFill>
                <a:latin typeface="Calibri" panose="020F0502020204030204"/>
                <a:cs typeface="Arial"/>
              </a:endParaRPr>
            </a:p>
          </p:txBody>
        </p:sp>
        <p:sp>
          <p:nvSpPr>
            <p:cNvPr id="12" name="Oval 25">
              <a:extLst>
                <a:ext uri="{FF2B5EF4-FFF2-40B4-BE49-F238E27FC236}">
                  <a16:creationId xmlns:a16="http://schemas.microsoft.com/office/drawing/2014/main" id="{4783FDFB-97C8-472B-A20D-391F04C1171D}"/>
                </a:ext>
              </a:extLst>
            </p:cNvPr>
            <p:cNvSpPr>
              <a:spLocks noChangeArrowheads="1"/>
            </p:cNvSpPr>
            <p:nvPr/>
          </p:nvSpPr>
          <p:spPr bwMode="auto">
            <a:xfrm>
              <a:off x="3403600" y="5427663"/>
              <a:ext cx="230188" cy="222250"/>
            </a:xfrm>
            <a:prstGeom prst="ellipse">
              <a:avLst/>
            </a:prstGeom>
            <a:solidFill>
              <a:srgbClr val="00B0F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dirty="0">
                <a:solidFill>
                  <a:prstClr val="black"/>
                </a:solidFill>
                <a:latin typeface="Calibri" panose="020F0502020204030204"/>
                <a:cs typeface="Arial"/>
              </a:endParaRPr>
            </a:p>
          </p:txBody>
        </p:sp>
        <p:sp>
          <p:nvSpPr>
            <p:cNvPr id="13" name="Oval 18">
              <a:extLst>
                <a:ext uri="{FF2B5EF4-FFF2-40B4-BE49-F238E27FC236}">
                  <a16:creationId xmlns:a16="http://schemas.microsoft.com/office/drawing/2014/main" id="{B6ACE0AE-A446-4EB0-9FA1-A65A5FE9EAF8}"/>
                </a:ext>
              </a:extLst>
            </p:cNvPr>
            <p:cNvSpPr>
              <a:spLocks noChangeArrowheads="1"/>
            </p:cNvSpPr>
            <p:nvPr/>
          </p:nvSpPr>
          <p:spPr bwMode="auto">
            <a:xfrm>
              <a:off x="4724400" y="4111625"/>
              <a:ext cx="231775" cy="203200"/>
            </a:xfrm>
            <a:prstGeom prst="ellipse">
              <a:avLst/>
            </a:prstGeom>
            <a:solidFill>
              <a:srgbClr val="7030A0"/>
            </a:solidFill>
            <a:ln w="12700" algn="ctr">
              <a:solidFill>
                <a:srgbClr val="0C0C0C"/>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14" name="Oval 25">
              <a:extLst>
                <a:ext uri="{FF2B5EF4-FFF2-40B4-BE49-F238E27FC236}">
                  <a16:creationId xmlns:a16="http://schemas.microsoft.com/office/drawing/2014/main" id="{508371CA-C6D3-4ECA-8149-EB405A1DE732}"/>
                </a:ext>
              </a:extLst>
            </p:cNvPr>
            <p:cNvSpPr>
              <a:spLocks noChangeArrowheads="1"/>
            </p:cNvSpPr>
            <p:nvPr/>
          </p:nvSpPr>
          <p:spPr bwMode="auto">
            <a:xfrm>
              <a:off x="6089650" y="2184400"/>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15" name="Oval 25">
              <a:extLst>
                <a:ext uri="{FF2B5EF4-FFF2-40B4-BE49-F238E27FC236}">
                  <a16:creationId xmlns:a16="http://schemas.microsoft.com/office/drawing/2014/main" id="{CDB9AE74-2EB2-4A7D-8459-BFB7255842A1}"/>
                </a:ext>
              </a:extLst>
            </p:cNvPr>
            <p:cNvSpPr>
              <a:spLocks noChangeArrowheads="1"/>
            </p:cNvSpPr>
            <p:nvPr/>
          </p:nvSpPr>
          <p:spPr bwMode="auto">
            <a:xfrm>
              <a:off x="4500563" y="1219200"/>
              <a:ext cx="230187"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16" name="Oval 25">
              <a:extLst>
                <a:ext uri="{FF2B5EF4-FFF2-40B4-BE49-F238E27FC236}">
                  <a16:creationId xmlns:a16="http://schemas.microsoft.com/office/drawing/2014/main" id="{3A3DE29E-3F50-41E8-8800-44DF632AA202}"/>
                </a:ext>
              </a:extLst>
            </p:cNvPr>
            <p:cNvSpPr>
              <a:spLocks noChangeArrowheads="1"/>
            </p:cNvSpPr>
            <p:nvPr/>
          </p:nvSpPr>
          <p:spPr bwMode="auto">
            <a:xfrm>
              <a:off x="2190750" y="1638300"/>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17" name="Oval 25">
              <a:extLst>
                <a:ext uri="{FF2B5EF4-FFF2-40B4-BE49-F238E27FC236}">
                  <a16:creationId xmlns:a16="http://schemas.microsoft.com/office/drawing/2014/main" id="{9ED93073-99E9-44B0-A9EA-6103134690A2}"/>
                </a:ext>
              </a:extLst>
            </p:cNvPr>
            <p:cNvSpPr>
              <a:spLocks noChangeArrowheads="1"/>
            </p:cNvSpPr>
            <p:nvPr/>
          </p:nvSpPr>
          <p:spPr bwMode="auto">
            <a:xfrm>
              <a:off x="3082925" y="2319338"/>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18" name="Oval 25">
              <a:extLst>
                <a:ext uri="{FF2B5EF4-FFF2-40B4-BE49-F238E27FC236}">
                  <a16:creationId xmlns:a16="http://schemas.microsoft.com/office/drawing/2014/main" id="{02F8C9D9-226C-4FC6-B015-55EDB46CB912}"/>
                </a:ext>
              </a:extLst>
            </p:cNvPr>
            <p:cNvSpPr>
              <a:spLocks noChangeArrowheads="1"/>
            </p:cNvSpPr>
            <p:nvPr/>
          </p:nvSpPr>
          <p:spPr bwMode="auto">
            <a:xfrm>
              <a:off x="944563" y="4491038"/>
              <a:ext cx="231775"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19" name="Oval 25">
              <a:extLst>
                <a:ext uri="{FF2B5EF4-FFF2-40B4-BE49-F238E27FC236}">
                  <a16:creationId xmlns:a16="http://schemas.microsoft.com/office/drawing/2014/main" id="{1644C359-1073-44E4-B5EF-726ECA237B61}"/>
                </a:ext>
              </a:extLst>
            </p:cNvPr>
            <p:cNvSpPr>
              <a:spLocks noChangeArrowheads="1"/>
            </p:cNvSpPr>
            <p:nvPr/>
          </p:nvSpPr>
          <p:spPr bwMode="auto">
            <a:xfrm>
              <a:off x="2076450" y="3829050"/>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0" name="Oval 25">
              <a:extLst>
                <a:ext uri="{FF2B5EF4-FFF2-40B4-BE49-F238E27FC236}">
                  <a16:creationId xmlns:a16="http://schemas.microsoft.com/office/drawing/2014/main" id="{538A1AC5-8024-4DA5-82AB-D2D265188BC4}"/>
                </a:ext>
              </a:extLst>
            </p:cNvPr>
            <p:cNvSpPr>
              <a:spLocks noChangeArrowheads="1"/>
            </p:cNvSpPr>
            <p:nvPr/>
          </p:nvSpPr>
          <p:spPr bwMode="auto">
            <a:xfrm>
              <a:off x="4024313" y="4092575"/>
              <a:ext cx="230187"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1" name="Oval 25">
              <a:extLst>
                <a:ext uri="{FF2B5EF4-FFF2-40B4-BE49-F238E27FC236}">
                  <a16:creationId xmlns:a16="http://schemas.microsoft.com/office/drawing/2014/main" id="{E4DE68DC-E615-44F5-947A-924588A07E89}"/>
                </a:ext>
              </a:extLst>
            </p:cNvPr>
            <p:cNvSpPr>
              <a:spLocks noChangeArrowheads="1"/>
            </p:cNvSpPr>
            <p:nvPr/>
          </p:nvSpPr>
          <p:spPr bwMode="auto">
            <a:xfrm>
              <a:off x="7204075" y="3836988"/>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2" name="Oval 21">
              <a:extLst>
                <a:ext uri="{FF2B5EF4-FFF2-40B4-BE49-F238E27FC236}">
                  <a16:creationId xmlns:a16="http://schemas.microsoft.com/office/drawing/2014/main" id="{C4AA6C4C-C0B7-46C8-B5E4-AEE6514F3A79}"/>
                </a:ext>
              </a:extLst>
            </p:cNvPr>
            <p:cNvSpPr>
              <a:spLocks noChangeArrowheads="1"/>
            </p:cNvSpPr>
            <p:nvPr/>
          </p:nvSpPr>
          <p:spPr bwMode="auto">
            <a:xfrm>
              <a:off x="7189788" y="4498975"/>
              <a:ext cx="231775"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3" name="Oval 22">
              <a:extLst>
                <a:ext uri="{FF2B5EF4-FFF2-40B4-BE49-F238E27FC236}">
                  <a16:creationId xmlns:a16="http://schemas.microsoft.com/office/drawing/2014/main" id="{B481BDB1-30BA-4888-8A47-3616E539D7E6}"/>
                </a:ext>
              </a:extLst>
            </p:cNvPr>
            <p:cNvSpPr>
              <a:spLocks noChangeArrowheads="1"/>
            </p:cNvSpPr>
            <p:nvPr/>
          </p:nvSpPr>
          <p:spPr bwMode="auto">
            <a:xfrm>
              <a:off x="6450013" y="4040188"/>
              <a:ext cx="230187"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4" name="Oval 23">
              <a:extLst>
                <a:ext uri="{FF2B5EF4-FFF2-40B4-BE49-F238E27FC236}">
                  <a16:creationId xmlns:a16="http://schemas.microsoft.com/office/drawing/2014/main" id="{4B14DD5E-D3C4-4ED2-9EE2-7C33AC6B1E63}"/>
                </a:ext>
              </a:extLst>
            </p:cNvPr>
            <p:cNvSpPr>
              <a:spLocks noChangeArrowheads="1"/>
            </p:cNvSpPr>
            <p:nvPr/>
          </p:nvSpPr>
          <p:spPr bwMode="auto">
            <a:xfrm>
              <a:off x="4694238" y="4422775"/>
              <a:ext cx="230187"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5" name="Oval 24">
              <a:extLst>
                <a:ext uri="{FF2B5EF4-FFF2-40B4-BE49-F238E27FC236}">
                  <a16:creationId xmlns:a16="http://schemas.microsoft.com/office/drawing/2014/main" id="{C3CA0C12-F747-4B30-814B-4A3A3754C5A9}"/>
                </a:ext>
              </a:extLst>
            </p:cNvPr>
            <p:cNvSpPr>
              <a:spLocks noChangeArrowheads="1"/>
            </p:cNvSpPr>
            <p:nvPr/>
          </p:nvSpPr>
          <p:spPr bwMode="auto">
            <a:xfrm>
              <a:off x="7172325" y="5662613"/>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6" name="Oval 25">
              <a:extLst>
                <a:ext uri="{FF2B5EF4-FFF2-40B4-BE49-F238E27FC236}">
                  <a16:creationId xmlns:a16="http://schemas.microsoft.com/office/drawing/2014/main" id="{D795D785-39E3-49FD-A513-03E3CEB31899}"/>
                </a:ext>
              </a:extLst>
            </p:cNvPr>
            <p:cNvSpPr>
              <a:spLocks noChangeArrowheads="1"/>
            </p:cNvSpPr>
            <p:nvPr/>
          </p:nvSpPr>
          <p:spPr bwMode="auto">
            <a:xfrm>
              <a:off x="6288088" y="6288088"/>
              <a:ext cx="230187"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7" name="Oval 26">
              <a:extLst>
                <a:ext uri="{FF2B5EF4-FFF2-40B4-BE49-F238E27FC236}">
                  <a16:creationId xmlns:a16="http://schemas.microsoft.com/office/drawing/2014/main" id="{27017653-18E1-412F-B664-96A35370B099}"/>
                </a:ext>
              </a:extLst>
            </p:cNvPr>
            <p:cNvSpPr>
              <a:spLocks noChangeArrowheads="1"/>
            </p:cNvSpPr>
            <p:nvPr/>
          </p:nvSpPr>
          <p:spPr bwMode="auto">
            <a:xfrm>
              <a:off x="6373813" y="5545138"/>
              <a:ext cx="230187" cy="222250"/>
            </a:xfrm>
            <a:prstGeom prst="ellipse">
              <a:avLst/>
            </a:prstGeom>
            <a:solidFill>
              <a:srgbClr val="D030AE"/>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8" name="Oval 27">
              <a:extLst>
                <a:ext uri="{FF2B5EF4-FFF2-40B4-BE49-F238E27FC236}">
                  <a16:creationId xmlns:a16="http://schemas.microsoft.com/office/drawing/2014/main" id="{D5EBCAFA-ECA5-40C6-9E04-6FB4C5B3C026}"/>
                </a:ext>
              </a:extLst>
            </p:cNvPr>
            <p:cNvSpPr>
              <a:spLocks noChangeArrowheads="1"/>
            </p:cNvSpPr>
            <p:nvPr/>
          </p:nvSpPr>
          <p:spPr bwMode="auto">
            <a:xfrm>
              <a:off x="3910013" y="6176963"/>
              <a:ext cx="230187"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29" name="Oval 28">
              <a:extLst>
                <a:ext uri="{FF2B5EF4-FFF2-40B4-BE49-F238E27FC236}">
                  <a16:creationId xmlns:a16="http://schemas.microsoft.com/office/drawing/2014/main" id="{A1BB0CFA-28DA-4F6F-86FC-E9F219519315}"/>
                </a:ext>
              </a:extLst>
            </p:cNvPr>
            <p:cNvSpPr>
              <a:spLocks noChangeArrowheads="1"/>
            </p:cNvSpPr>
            <p:nvPr/>
          </p:nvSpPr>
          <p:spPr bwMode="auto">
            <a:xfrm>
              <a:off x="4557713" y="5445125"/>
              <a:ext cx="230187"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0" name="Oval 29">
              <a:extLst>
                <a:ext uri="{FF2B5EF4-FFF2-40B4-BE49-F238E27FC236}">
                  <a16:creationId xmlns:a16="http://schemas.microsoft.com/office/drawing/2014/main" id="{29F60546-B0AF-42E2-B3DD-BA50F10A7D2A}"/>
                </a:ext>
              </a:extLst>
            </p:cNvPr>
            <p:cNvSpPr>
              <a:spLocks noChangeArrowheads="1"/>
            </p:cNvSpPr>
            <p:nvPr/>
          </p:nvSpPr>
          <p:spPr bwMode="auto">
            <a:xfrm>
              <a:off x="3644900" y="4729163"/>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1" name="Oval 30">
              <a:extLst>
                <a:ext uri="{FF2B5EF4-FFF2-40B4-BE49-F238E27FC236}">
                  <a16:creationId xmlns:a16="http://schemas.microsoft.com/office/drawing/2014/main" id="{1EB1C6C8-188F-470A-9A8E-6E720C378857}"/>
                </a:ext>
              </a:extLst>
            </p:cNvPr>
            <p:cNvSpPr>
              <a:spLocks noChangeArrowheads="1"/>
            </p:cNvSpPr>
            <p:nvPr/>
          </p:nvSpPr>
          <p:spPr bwMode="auto">
            <a:xfrm>
              <a:off x="2600325" y="5114925"/>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2" name="Oval 31">
              <a:extLst>
                <a:ext uri="{FF2B5EF4-FFF2-40B4-BE49-F238E27FC236}">
                  <a16:creationId xmlns:a16="http://schemas.microsoft.com/office/drawing/2014/main" id="{574BD38F-112A-4614-8ABE-9D873DAE5BD8}"/>
                </a:ext>
              </a:extLst>
            </p:cNvPr>
            <p:cNvSpPr>
              <a:spLocks noChangeArrowheads="1"/>
            </p:cNvSpPr>
            <p:nvPr/>
          </p:nvSpPr>
          <p:spPr bwMode="auto">
            <a:xfrm>
              <a:off x="2578100" y="5819775"/>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3" name="Oval 22">
              <a:extLst>
                <a:ext uri="{FF2B5EF4-FFF2-40B4-BE49-F238E27FC236}">
                  <a16:creationId xmlns:a16="http://schemas.microsoft.com/office/drawing/2014/main" id="{85DDE878-3728-44A6-975A-9686D9242214}"/>
                </a:ext>
              </a:extLst>
            </p:cNvPr>
            <p:cNvSpPr>
              <a:spLocks noChangeArrowheads="1"/>
            </p:cNvSpPr>
            <p:nvPr/>
          </p:nvSpPr>
          <p:spPr bwMode="auto">
            <a:xfrm>
              <a:off x="5316538" y="3509963"/>
              <a:ext cx="228600" cy="211137"/>
            </a:xfrm>
            <a:prstGeom prst="ellipse">
              <a:avLst/>
            </a:prstGeom>
            <a:solidFill>
              <a:srgbClr val="FF0909"/>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4" name="Oval 25">
              <a:extLst>
                <a:ext uri="{FF2B5EF4-FFF2-40B4-BE49-F238E27FC236}">
                  <a16:creationId xmlns:a16="http://schemas.microsoft.com/office/drawing/2014/main" id="{268E1D85-A650-46E9-9C85-FA29A08FCBBB}"/>
                </a:ext>
              </a:extLst>
            </p:cNvPr>
            <p:cNvSpPr>
              <a:spLocks noChangeArrowheads="1"/>
            </p:cNvSpPr>
            <p:nvPr/>
          </p:nvSpPr>
          <p:spPr bwMode="auto">
            <a:xfrm>
              <a:off x="4522788" y="2544763"/>
              <a:ext cx="230187"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5" name="Oval 22">
              <a:extLst>
                <a:ext uri="{FF2B5EF4-FFF2-40B4-BE49-F238E27FC236}">
                  <a16:creationId xmlns:a16="http://schemas.microsoft.com/office/drawing/2014/main" id="{994A5A14-296A-42D8-9123-66273E6A3711}"/>
                </a:ext>
              </a:extLst>
            </p:cNvPr>
            <p:cNvSpPr>
              <a:spLocks noChangeArrowheads="1"/>
            </p:cNvSpPr>
            <p:nvPr/>
          </p:nvSpPr>
          <p:spPr bwMode="auto">
            <a:xfrm>
              <a:off x="5561013" y="3705225"/>
              <a:ext cx="231775" cy="212725"/>
            </a:xfrm>
            <a:prstGeom prst="ellipse">
              <a:avLst/>
            </a:prstGeom>
            <a:solidFill>
              <a:srgbClr val="FF0909"/>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6" name="Oval 22">
              <a:extLst>
                <a:ext uri="{FF2B5EF4-FFF2-40B4-BE49-F238E27FC236}">
                  <a16:creationId xmlns:a16="http://schemas.microsoft.com/office/drawing/2014/main" id="{A58FD936-8E4D-413A-B09B-6DE1E85F5782}"/>
                </a:ext>
              </a:extLst>
            </p:cNvPr>
            <p:cNvSpPr>
              <a:spLocks noChangeArrowheads="1"/>
            </p:cNvSpPr>
            <p:nvPr/>
          </p:nvSpPr>
          <p:spPr bwMode="auto">
            <a:xfrm>
              <a:off x="5310188" y="3875088"/>
              <a:ext cx="230187" cy="211137"/>
            </a:xfrm>
            <a:prstGeom prst="ellipse">
              <a:avLst/>
            </a:prstGeom>
            <a:solidFill>
              <a:srgbClr val="FF0909"/>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7" name="Oval 22">
              <a:extLst>
                <a:ext uri="{FF2B5EF4-FFF2-40B4-BE49-F238E27FC236}">
                  <a16:creationId xmlns:a16="http://schemas.microsoft.com/office/drawing/2014/main" id="{BA337D19-EE2C-49F1-9D77-9FED648587BD}"/>
                </a:ext>
              </a:extLst>
            </p:cNvPr>
            <p:cNvSpPr>
              <a:spLocks noChangeArrowheads="1"/>
            </p:cNvSpPr>
            <p:nvPr/>
          </p:nvSpPr>
          <p:spPr bwMode="auto">
            <a:xfrm>
              <a:off x="4927600" y="3887788"/>
              <a:ext cx="230188" cy="211137"/>
            </a:xfrm>
            <a:prstGeom prst="ellipse">
              <a:avLst/>
            </a:prstGeom>
            <a:solidFill>
              <a:srgbClr val="FF0909"/>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8" name="Oval 22">
              <a:extLst>
                <a:ext uri="{FF2B5EF4-FFF2-40B4-BE49-F238E27FC236}">
                  <a16:creationId xmlns:a16="http://schemas.microsoft.com/office/drawing/2014/main" id="{65498A1D-944D-4351-B5A8-63C9397BF452}"/>
                </a:ext>
              </a:extLst>
            </p:cNvPr>
            <p:cNvSpPr>
              <a:spLocks noChangeArrowheads="1"/>
            </p:cNvSpPr>
            <p:nvPr/>
          </p:nvSpPr>
          <p:spPr bwMode="auto">
            <a:xfrm>
              <a:off x="6634163" y="5929313"/>
              <a:ext cx="230187" cy="211137"/>
            </a:xfrm>
            <a:prstGeom prst="ellipse">
              <a:avLst/>
            </a:prstGeom>
            <a:solidFill>
              <a:srgbClr val="FF0909"/>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39" name="Oval 22">
              <a:extLst>
                <a:ext uri="{FF2B5EF4-FFF2-40B4-BE49-F238E27FC236}">
                  <a16:creationId xmlns:a16="http://schemas.microsoft.com/office/drawing/2014/main" id="{6B3CA6CD-B9FB-4814-9098-586589C81714}"/>
                </a:ext>
              </a:extLst>
            </p:cNvPr>
            <p:cNvSpPr>
              <a:spLocks noChangeArrowheads="1"/>
            </p:cNvSpPr>
            <p:nvPr/>
          </p:nvSpPr>
          <p:spPr bwMode="auto">
            <a:xfrm>
              <a:off x="5970588" y="5091113"/>
              <a:ext cx="230187" cy="211137"/>
            </a:xfrm>
            <a:prstGeom prst="ellipse">
              <a:avLst/>
            </a:prstGeom>
            <a:solidFill>
              <a:srgbClr val="FF0909"/>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41" name="Oval 18">
              <a:extLst>
                <a:ext uri="{FF2B5EF4-FFF2-40B4-BE49-F238E27FC236}">
                  <a16:creationId xmlns:a16="http://schemas.microsoft.com/office/drawing/2014/main" id="{2F312D51-0982-4F21-A478-619B54CF7AED}"/>
                </a:ext>
              </a:extLst>
            </p:cNvPr>
            <p:cNvSpPr>
              <a:spLocks noChangeArrowheads="1"/>
            </p:cNvSpPr>
            <p:nvPr/>
          </p:nvSpPr>
          <p:spPr bwMode="auto">
            <a:xfrm>
              <a:off x="5724525" y="4849813"/>
              <a:ext cx="230188" cy="203200"/>
            </a:xfrm>
            <a:prstGeom prst="ellipse">
              <a:avLst/>
            </a:prstGeom>
            <a:solidFill>
              <a:srgbClr val="00B050"/>
            </a:solidFill>
            <a:ln w="12700" algn="ctr">
              <a:solidFill>
                <a:srgbClr val="0C0C0C"/>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42" name="Oval 22">
              <a:extLst>
                <a:ext uri="{FF2B5EF4-FFF2-40B4-BE49-F238E27FC236}">
                  <a16:creationId xmlns:a16="http://schemas.microsoft.com/office/drawing/2014/main" id="{13477CAE-B412-4886-9BB3-97AEAF04CAEC}"/>
                </a:ext>
              </a:extLst>
            </p:cNvPr>
            <p:cNvSpPr>
              <a:spLocks noChangeArrowheads="1"/>
            </p:cNvSpPr>
            <p:nvPr/>
          </p:nvSpPr>
          <p:spPr bwMode="auto">
            <a:xfrm>
              <a:off x="5073650" y="3625850"/>
              <a:ext cx="230188" cy="211138"/>
            </a:xfrm>
            <a:prstGeom prst="ellipse">
              <a:avLst/>
            </a:prstGeom>
            <a:solidFill>
              <a:srgbClr val="FF0909"/>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43" name="TextBox 1">
              <a:extLst>
                <a:ext uri="{FF2B5EF4-FFF2-40B4-BE49-F238E27FC236}">
                  <a16:creationId xmlns:a16="http://schemas.microsoft.com/office/drawing/2014/main" id="{2093159C-16A1-4BEC-A766-477CA2FCB853}"/>
                </a:ext>
              </a:extLst>
            </p:cNvPr>
            <p:cNvSpPr txBox="1">
              <a:spLocks noChangeArrowheads="1"/>
            </p:cNvSpPr>
            <p:nvPr/>
          </p:nvSpPr>
          <p:spPr bwMode="auto">
            <a:xfrm>
              <a:off x="5649913" y="441325"/>
              <a:ext cx="135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Bridlington</a:t>
              </a:r>
              <a:endParaRPr lang="en-GB" altLang="en-US" sz="1400" b="1">
                <a:latin typeface="Calibri" panose="020F0502020204030204" pitchFamily="34" charset="0"/>
                <a:cs typeface="Calibri" panose="020F0502020204030204" pitchFamily="34" charset="0"/>
              </a:endParaRPr>
            </a:p>
          </p:txBody>
        </p:sp>
        <p:sp>
          <p:nvSpPr>
            <p:cNvPr id="44" name="TextBox 46">
              <a:extLst>
                <a:ext uri="{FF2B5EF4-FFF2-40B4-BE49-F238E27FC236}">
                  <a16:creationId xmlns:a16="http://schemas.microsoft.com/office/drawing/2014/main" id="{F3C488E0-8ADA-49AA-BA31-76315FAB0603}"/>
                </a:ext>
              </a:extLst>
            </p:cNvPr>
            <p:cNvSpPr txBox="1">
              <a:spLocks noChangeArrowheads="1"/>
            </p:cNvSpPr>
            <p:nvPr/>
          </p:nvSpPr>
          <p:spPr bwMode="auto">
            <a:xfrm>
              <a:off x="5529263" y="1943100"/>
              <a:ext cx="135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Hornsea</a:t>
              </a:r>
              <a:endParaRPr lang="en-GB" altLang="en-US" sz="1400" b="1">
                <a:latin typeface="Calibri" panose="020F0502020204030204" pitchFamily="34" charset="0"/>
                <a:cs typeface="Calibri" panose="020F0502020204030204" pitchFamily="34" charset="0"/>
              </a:endParaRPr>
            </a:p>
          </p:txBody>
        </p:sp>
        <p:sp>
          <p:nvSpPr>
            <p:cNvPr id="45" name="TextBox 47">
              <a:extLst>
                <a:ext uri="{FF2B5EF4-FFF2-40B4-BE49-F238E27FC236}">
                  <a16:creationId xmlns:a16="http://schemas.microsoft.com/office/drawing/2014/main" id="{FCD9433C-4197-4D9B-87AD-8442B5DBC55C}"/>
                </a:ext>
              </a:extLst>
            </p:cNvPr>
            <p:cNvSpPr txBox="1">
              <a:spLocks noChangeArrowheads="1"/>
            </p:cNvSpPr>
            <p:nvPr/>
          </p:nvSpPr>
          <p:spPr bwMode="auto">
            <a:xfrm>
              <a:off x="1830388" y="1800225"/>
              <a:ext cx="13509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Pocklington</a:t>
              </a:r>
              <a:endParaRPr lang="en-GB" altLang="en-US" sz="1400" b="1">
                <a:latin typeface="Calibri" panose="020F0502020204030204" pitchFamily="34" charset="0"/>
                <a:cs typeface="Calibri" panose="020F0502020204030204" pitchFamily="34" charset="0"/>
              </a:endParaRPr>
            </a:p>
          </p:txBody>
        </p:sp>
        <p:sp>
          <p:nvSpPr>
            <p:cNvPr id="46" name="TextBox 48">
              <a:extLst>
                <a:ext uri="{FF2B5EF4-FFF2-40B4-BE49-F238E27FC236}">
                  <a16:creationId xmlns:a16="http://schemas.microsoft.com/office/drawing/2014/main" id="{B22C4E68-AF17-41B7-A20E-A4D5DB7B8CFB}"/>
                </a:ext>
              </a:extLst>
            </p:cNvPr>
            <p:cNvSpPr txBox="1">
              <a:spLocks noChangeArrowheads="1"/>
            </p:cNvSpPr>
            <p:nvPr/>
          </p:nvSpPr>
          <p:spPr bwMode="auto">
            <a:xfrm>
              <a:off x="4308475" y="1384300"/>
              <a:ext cx="135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Driffield</a:t>
              </a:r>
              <a:endParaRPr lang="en-GB" altLang="en-US" sz="1400" b="1">
                <a:latin typeface="Calibri" panose="020F0502020204030204" pitchFamily="34" charset="0"/>
                <a:cs typeface="Calibri" panose="020F0502020204030204" pitchFamily="34" charset="0"/>
              </a:endParaRPr>
            </a:p>
          </p:txBody>
        </p:sp>
        <p:sp>
          <p:nvSpPr>
            <p:cNvPr id="47" name="TextBox 49">
              <a:extLst>
                <a:ext uri="{FF2B5EF4-FFF2-40B4-BE49-F238E27FC236}">
                  <a16:creationId xmlns:a16="http://schemas.microsoft.com/office/drawing/2014/main" id="{92B0AEB8-EBBB-4446-B38B-C8194E1682E3}"/>
                </a:ext>
              </a:extLst>
            </p:cNvPr>
            <p:cNvSpPr txBox="1">
              <a:spLocks noChangeArrowheads="1"/>
            </p:cNvSpPr>
            <p:nvPr/>
          </p:nvSpPr>
          <p:spPr bwMode="auto">
            <a:xfrm>
              <a:off x="4294188" y="2236788"/>
              <a:ext cx="1352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Beverley</a:t>
              </a:r>
              <a:endParaRPr lang="en-GB" altLang="en-US" sz="1400" b="1">
                <a:latin typeface="Calibri" panose="020F0502020204030204" pitchFamily="34" charset="0"/>
                <a:cs typeface="Calibri" panose="020F0502020204030204" pitchFamily="34" charset="0"/>
              </a:endParaRPr>
            </a:p>
          </p:txBody>
        </p:sp>
        <p:sp>
          <p:nvSpPr>
            <p:cNvPr id="48" name="TextBox 50">
              <a:extLst>
                <a:ext uri="{FF2B5EF4-FFF2-40B4-BE49-F238E27FC236}">
                  <a16:creationId xmlns:a16="http://schemas.microsoft.com/office/drawing/2014/main" id="{1ED3A73F-69E6-489A-8441-1A77E6D43E27}"/>
                </a:ext>
              </a:extLst>
            </p:cNvPr>
            <p:cNvSpPr txBox="1">
              <a:spLocks noChangeArrowheads="1"/>
            </p:cNvSpPr>
            <p:nvPr/>
          </p:nvSpPr>
          <p:spPr bwMode="auto">
            <a:xfrm>
              <a:off x="2457450" y="2493963"/>
              <a:ext cx="1350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latin typeface="Calibri" panose="020F0502020204030204" pitchFamily="34" charset="0"/>
                  <a:cs typeface="Calibri" panose="020F0502020204030204" pitchFamily="34" charset="0"/>
                </a:rPr>
                <a:t>Market Weighton</a:t>
              </a:r>
              <a:endParaRPr lang="en-GB" altLang="en-US" sz="1400" b="1">
                <a:latin typeface="Calibri" panose="020F0502020204030204" pitchFamily="34" charset="0"/>
                <a:cs typeface="Calibri" panose="020F0502020204030204" pitchFamily="34" charset="0"/>
              </a:endParaRPr>
            </a:p>
          </p:txBody>
        </p:sp>
        <p:sp>
          <p:nvSpPr>
            <p:cNvPr id="49" name="TextBox 51">
              <a:extLst>
                <a:ext uri="{FF2B5EF4-FFF2-40B4-BE49-F238E27FC236}">
                  <a16:creationId xmlns:a16="http://schemas.microsoft.com/office/drawing/2014/main" id="{5E170ADA-C900-4956-B4AE-68C4952BE32E}"/>
                </a:ext>
              </a:extLst>
            </p:cNvPr>
            <p:cNvSpPr txBox="1">
              <a:spLocks noChangeArrowheads="1"/>
            </p:cNvSpPr>
            <p:nvPr/>
          </p:nvSpPr>
          <p:spPr bwMode="auto">
            <a:xfrm>
              <a:off x="1135063" y="4540250"/>
              <a:ext cx="135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Snaith</a:t>
              </a:r>
              <a:endParaRPr lang="en-GB" altLang="en-US" sz="1400" b="1">
                <a:latin typeface="Calibri" panose="020F0502020204030204" pitchFamily="34" charset="0"/>
                <a:cs typeface="Calibri" panose="020F0502020204030204" pitchFamily="34" charset="0"/>
              </a:endParaRPr>
            </a:p>
          </p:txBody>
        </p:sp>
        <p:sp>
          <p:nvSpPr>
            <p:cNvPr id="50" name="TextBox 52">
              <a:extLst>
                <a:ext uri="{FF2B5EF4-FFF2-40B4-BE49-F238E27FC236}">
                  <a16:creationId xmlns:a16="http://schemas.microsoft.com/office/drawing/2014/main" id="{B81451A2-4BF8-4359-BB40-ED7E8F3E3E21}"/>
                </a:ext>
              </a:extLst>
            </p:cNvPr>
            <p:cNvSpPr txBox="1">
              <a:spLocks noChangeArrowheads="1"/>
            </p:cNvSpPr>
            <p:nvPr/>
          </p:nvSpPr>
          <p:spPr bwMode="auto">
            <a:xfrm>
              <a:off x="2093913" y="3541713"/>
              <a:ext cx="135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Howden</a:t>
              </a:r>
              <a:endParaRPr lang="en-GB" altLang="en-US" sz="1400" b="1">
                <a:latin typeface="Calibri" panose="020F0502020204030204" pitchFamily="34" charset="0"/>
                <a:cs typeface="Calibri" panose="020F0502020204030204" pitchFamily="34" charset="0"/>
              </a:endParaRPr>
            </a:p>
          </p:txBody>
        </p:sp>
        <p:sp>
          <p:nvSpPr>
            <p:cNvPr id="51" name="TextBox 53">
              <a:extLst>
                <a:ext uri="{FF2B5EF4-FFF2-40B4-BE49-F238E27FC236}">
                  <a16:creationId xmlns:a16="http://schemas.microsoft.com/office/drawing/2014/main" id="{22591CCA-D209-491E-A0E6-355D3FCB5A8C}"/>
                </a:ext>
              </a:extLst>
            </p:cNvPr>
            <p:cNvSpPr txBox="1">
              <a:spLocks noChangeArrowheads="1"/>
            </p:cNvSpPr>
            <p:nvPr/>
          </p:nvSpPr>
          <p:spPr bwMode="auto">
            <a:xfrm>
              <a:off x="1847850" y="4592638"/>
              <a:ext cx="957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Goole</a:t>
              </a:r>
              <a:endParaRPr lang="en-GB" altLang="en-US" sz="1400" b="1">
                <a:latin typeface="Calibri" panose="020F0502020204030204" pitchFamily="34" charset="0"/>
                <a:cs typeface="Calibri" panose="020F0502020204030204" pitchFamily="34" charset="0"/>
              </a:endParaRPr>
            </a:p>
          </p:txBody>
        </p:sp>
        <p:sp>
          <p:nvSpPr>
            <p:cNvPr id="52" name="TextBox 54">
              <a:extLst>
                <a:ext uri="{FF2B5EF4-FFF2-40B4-BE49-F238E27FC236}">
                  <a16:creationId xmlns:a16="http://schemas.microsoft.com/office/drawing/2014/main" id="{FA8FA15E-2CF2-4945-8840-B33C2F9B1CE7}"/>
                </a:ext>
              </a:extLst>
            </p:cNvPr>
            <p:cNvSpPr txBox="1">
              <a:spLocks noChangeArrowheads="1"/>
            </p:cNvSpPr>
            <p:nvPr/>
          </p:nvSpPr>
          <p:spPr bwMode="auto">
            <a:xfrm>
              <a:off x="3308350" y="3892550"/>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Brough</a:t>
              </a:r>
              <a:endParaRPr lang="en-GB" altLang="en-US" sz="1400" b="1">
                <a:latin typeface="Calibri" panose="020F0502020204030204" pitchFamily="34" charset="0"/>
                <a:cs typeface="Calibri" panose="020F0502020204030204" pitchFamily="34" charset="0"/>
              </a:endParaRPr>
            </a:p>
          </p:txBody>
        </p:sp>
        <p:sp>
          <p:nvSpPr>
            <p:cNvPr id="53" name="TextBox 55">
              <a:extLst>
                <a:ext uri="{FF2B5EF4-FFF2-40B4-BE49-F238E27FC236}">
                  <a16:creationId xmlns:a16="http://schemas.microsoft.com/office/drawing/2014/main" id="{121C2001-C57A-4AFB-9FD7-E85F63A923AA}"/>
                </a:ext>
              </a:extLst>
            </p:cNvPr>
            <p:cNvSpPr txBox="1">
              <a:spLocks noChangeArrowheads="1"/>
            </p:cNvSpPr>
            <p:nvPr/>
          </p:nvSpPr>
          <p:spPr bwMode="auto">
            <a:xfrm>
              <a:off x="6373813" y="4213225"/>
              <a:ext cx="781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Preston</a:t>
              </a:r>
              <a:endParaRPr lang="en-GB" altLang="en-US" sz="1400" b="1">
                <a:latin typeface="Calibri" panose="020F0502020204030204" pitchFamily="34" charset="0"/>
                <a:cs typeface="Calibri" panose="020F0502020204030204" pitchFamily="34" charset="0"/>
              </a:endParaRPr>
            </a:p>
          </p:txBody>
        </p:sp>
        <p:sp>
          <p:nvSpPr>
            <p:cNvPr id="54" name="TextBox 56">
              <a:extLst>
                <a:ext uri="{FF2B5EF4-FFF2-40B4-BE49-F238E27FC236}">
                  <a16:creationId xmlns:a16="http://schemas.microsoft.com/office/drawing/2014/main" id="{B5D2B3ED-C3E9-4543-9B64-9E4464047444}"/>
                </a:ext>
              </a:extLst>
            </p:cNvPr>
            <p:cNvSpPr txBox="1">
              <a:spLocks noChangeArrowheads="1"/>
            </p:cNvSpPr>
            <p:nvPr/>
          </p:nvSpPr>
          <p:spPr bwMode="auto">
            <a:xfrm>
              <a:off x="7353300" y="3613150"/>
              <a:ext cx="135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Withernsea</a:t>
              </a:r>
              <a:endParaRPr lang="en-GB" altLang="en-US" sz="1400" b="1">
                <a:latin typeface="Calibri" panose="020F0502020204030204" pitchFamily="34" charset="0"/>
                <a:cs typeface="Calibri" panose="020F0502020204030204" pitchFamily="34" charset="0"/>
              </a:endParaRPr>
            </a:p>
          </p:txBody>
        </p:sp>
        <p:sp>
          <p:nvSpPr>
            <p:cNvPr id="55" name="TextBox 57">
              <a:extLst>
                <a:ext uri="{FF2B5EF4-FFF2-40B4-BE49-F238E27FC236}">
                  <a16:creationId xmlns:a16="http://schemas.microsoft.com/office/drawing/2014/main" id="{96210CA1-80B5-43CA-ACF5-6097FD7A4135}"/>
                </a:ext>
              </a:extLst>
            </p:cNvPr>
            <p:cNvSpPr txBox="1">
              <a:spLocks noChangeArrowheads="1"/>
            </p:cNvSpPr>
            <p:nvPr/>
          </p:nvSpPr>
          <p:spPr bwMode="auto">
            <a:xfrm>
              <a:off x="7435850" y="4419600"/>
              <a:ext cx="135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Patrington</a:t>
              </a:r>
              <a:endParaRPr lang="en-GB" altLang="en-US" sz="1400" b="1">
                <a:latin typeface="Calibri" panose="020F0502020204030204" pitchFamily="34" charset="0"/>
                <a:cs typeface="Calibri" panose="020F0502020204030204" pitchFamily="34" charset="0"/>
              </a:endParaRPr>
            </a:p>
          </p:txBody>
        </p:sp>
        <p:sp>
          <p:nvSpPr>
            <p:cNvPr id="56" name="TextBox 58">
              <a:extLst>
                <a:ext uri="{FF2B5EF4-FFF2-40B4-BE49-F238E27FC236}">
                  <a16:creationId xmlns:a16="http://schemas.microsoft.com/office/drawing/2014/main" id="{6AE5281D-BD25-4B9F-B649-83A07BF81832}"/>
                </a:ext>
              </a:extLst>
            </p:cNvPr>
            <p:cNvSpPr txBox="1">
              <a:spLocks noChangeArrowheads="1"/>
            </p:cNvSpPr>
            <p:nvPr/>
          </p:nvSpPr>
          <p:spPr bwMode="auto">
            <a:xfrm>
              <a:off x="7334250" y="5519738"/>
              <a:ext cx="135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Cleethorpes</a:t>
              </a:r>
              <a:endParaRPr lang="en-GB" altLang="en-US" sz="1400" b="1">
                <a:latin typeface="Calibri" panose="020F0502020204030204" pitchFamily="34" charset="0"/>
                <a:cs typeface="Calibri" panose="020F0502020204030204" pitchFamily="34" charset="0"/>
              </a:endParaRPr>
            </a:p>
          </p:txBody>
        </p:sp>
        <p:sp>
          <p:nvSpPr>
            <p:cNvPr id="57" name="TextBox 59">
              <a:extLst>
                <a:ext uri="{FF2B5EF4-FFF2-40B4-BE49-F238E27FC236}">
                  <a16:creationId xmlns:a16="http://schemas.microsoft.com/office/drawing/2014/main" id="{1B6EF020-7D7B-4E22-AE5A-C8C5E56A487F}"/>
                </a:ext>
              </a:extLst>
            </p:cNvPr>
            <p:cNvSpPr txBox="1">
              <a:spLocks noChangeArrowheads="1"/>
            </p:cNvSpPr>
            <p:nvPr/>
          </p:nvSpPr>
          <p:spPr bwMode="auto">
            <a:xfrm>
              <a:off x="5597525" y="6456363"/>
              <a:ext cx="8826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Waltham</a:t>
              </a:r>
              <a:endParaRPr lang="en-GB" altLang="en-US" sz="1400" b="1">
                <a:latin typeface="Calibri" panose="020F0502020204030204" pitchFamily="34" charset="0"/>
                <a:cs typeface="Calibri" panose="020F0502020204030204" pitchFamily="34" charset="0"/>
              </a:endParaRPr>
            </a:p>
          </p:txBody>
        </p:sp>
        <p:sp>
          <p:nvSpPr>
            <p:cNvPr id="58" name="TextBox 60">
              <a:extLst>
                <a:ext uri="{FF2B5EF4-FFF2-40B4-BE49-F238E27FC236}">
                  <a16:creationId xmlns:a16="http://schemas.microsoft.com/office/drawing/2014/main" id="{06E2C0D2-A0C3-4307-8692-F35A12CD2DE1}"/>
                </a:ext>
              </a:extLst>
            </p:cNvPr>
            <p:cNvSpPr txBox="1">
              <a:spLocks noChangeArrowheads="1"/>
            </p:cNvSpPr>
            <p:nvPr/>
          </p:nvSpPr>
          <p:spPr bwMode="auto">
            <a:xfrm>
              <a:off x="5970588" y="5772150"/>
              <a:ext cx="86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latin typeface="Calibri" panose="020F0502020204030204" pitchFamily="34" charset="0"/>
                  <a:cs typeface="Calibri" panose="020F0502020204030204" pitchFamily="34" charset="0"/>
                </a:rPr>
                <a:t>Peaks</a:t>
              </a:r>
            </a:p>
            <a:p>
              <a:pPr algn="ctr">
                <a:spcBef>
                  <a:spcPct val="0"/>
                </a:spcBef>
                <a:buFontTx/>
                <a:buNone/>
              </a:pPr>
              <a:r>
                <a:rPr lang="en-US" altLang="en-US" sz="1400" b="1">
                  <a:latin typeface="Calibri" panose="020F0502020204030204" pitchFamily="34" charset="0"/>
                  <a:cs typeface="Calibri" panose="020F0502020204030204" pitchFamily="34" charset="0"/>
                </a:rPr>
                <a:t>Lane</a:t>
              </a:r>
              <a:endParaRPr lang="en-GB" altLang="en-US" sz="1400" b="1">
                <a:latin typeface="Calibri" panose="020F0502020204030204" pitchFamily="34" charset="0"/>
                <a:cs typeface="Calibri" panose="020F0502020204030204" pitchFamily="34" charset="0"/>
              </a:endParaRPr>
            </a:p>
          </p:txBody>
        </p:sp>
        <p:sp>
          <p:nvSpPr>
            <p:cNvPr id="59" name="TextBox 61">
              <a:extLst>
                <a:ext uri="{FF2B5EF4-FFF2-40B4-BE49-F238E27FC236}">
                  <a16:creationId xmlns:a16="http://schemas.microsoft.com/office/drawing/2014/main" id="{E44531E0-F5B6-4572-A3D0-19B3FF6B77B6}"/>
                </a:ext>
              </a:extLst>
            </p:cNvPr>
            <p:cNvSpPr txBox="1">
              <a:spLocks noChangeArrowheads="1"/>
            </p:cNvSpPr>
            <p:nvPr/>
          </p:nvSpPr>
          <p:spPr bwMode="auto">
            <a:xfrm>
              <a:off x="6256338" y="5294313"/>
              <a:ext cx="1196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latin typeface="Calibri" panose="020F0502020204030204" pitchFamily="34" charset="0"/>
                  <a:cs typeface="Calibri" panose="020F0502020204030204" pitchFamily="34" charset="0"/>
                </a:rPr>
                <a:t>Cromwell</a:t>
              </a:r>
            </a:p>
            <a:p>
              <a:pPr algn="ctr">
                <a:spcBef>
                  <a:spcPct val="0"/>
                </a:spcBef>
                <a:buFontTx/>
                <a:buNone/>
              </a:pPr>
              <a:r>
                <a:rPr lang="en-US" altLang="en-US" sz="1400" b="1">
                  <a:latin typeface="Calibri" panose="020F0502020204030204" pitchFamily="34" charset="0"/>
                  <a:cs typeface="Calibri" panose="020F0502020204030204" pitchFamily="34" charset="0"/>
                </a:rPr>
                <a:t>Road</a:t>
              </a:r>
              <a:endParaRPr lang="en-GB" altLang="en-US" sz="1400" b="1">
                <a:latin typeface="Calibri" panose="020F0502020204030204" pitchFamily="34" charset="0"/>
                <a:cs typeface="Calibri" panose="020F0502020204030204" pitchFamily="34" charset="0"/>
              </a:endParaRPr>
            </a:p>
          </p:txBody>
        </p:sp>
        <p:sp>
          <p:nvSpPr>
            <p:cNvPr id="60" name="TextBox 62">
              <a:extLst>
                <a:ext uri="{FF2B5EF4-FFF2-40B4-BE49-F238E27FC236}">
                  <a16:creationId xmlns:a16="http://schemas.microsoft.com/office/drawing/2014/main" id="{DB2B0704-ED7B-45D0-98E8-9204AE73D69E}"/>
                </a:ext>
              </a:extLst>
            </p:cNvPr>
            <p:cNvSpPr txBox="1">
              <a:spLocks noChangeArrowheads="1"/>
            </p:cNvSpPr>
            <p:nvPr/>
          </p:nvSpPr>
          <p:spPr bwMode="auto">
            <a:xfrm>
              <a:off x="5908675" y="4897438"/>
              <a:ext cx="132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latin typeface="Calibri" panose="020F0502020204030204" pitchFamily="34" charset="0"/>
                  <a:cs typeface="Calibri" panose="020F0502020204030204" pitchFamily="34" charset="0"/>
                </a:rPr>
                <a:t>Immingham East</a:t>
              </a:r>
              <a:endParaRPr lang="en-GB" altLang="en-US" sz="1400" b="1">
                <a:latin typeface="Calibri" panose="020F0502020204030204" pitchFamily="34" charset="0"/>
                <a:cs typeface="Calibri" panose="020F0502020204030204" pitchFamily="34" charset="0"/>
              </a:endParaRPr>
            </a:p>
          </p:txBody>
        </p:sp>
        <p:sp>
          <p:nvSpPr>
            <p:cNvPr id="61" name="TextBox 63">
              <a:extLst>
                <a:ext uri="{FF2B5EF4-FFF2-40B4-BE49-F238E27FC236}">
                  <a16:creationId xmlns:a16="http://schemas.microsoft.com/office/drawing/2014/main" id="{9306B127-414A-4DDE-B1EB-9097FE6A176C}"/>
                </a:ext>
              </a:extLst>
            </p:cNvPr>
            <p:cNvSpPr txBox="1">
              <a:spLocks noChangeArrowheads="1"/>
            </p:cNvSpPr>
            <p:nvPr/>
          </p:nvSpPr>
          <p:spPr bwMode="auto">
            <a:xfrm>
              <a:off x="4575175" y="4811713"/>
              <a:ext cx="1350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latin typeface="Calibri" panose="020F0502020204030204" pitchFamily="34" charset="0"/>
                  <a:cs typeface="Calibri" panose="020F0502020204030204" pitchFamily="34" charset="0"/>
                </a:rPr>
                <a:t>Immingham West</a:t>
              </a:r>
              <a:endParaRPr lang="en-GB" altLang="en-US" sz="1400" b="1">
                <a:latin typeface="Calibri" panose="020F0502020204030204" pitchFamily="34" charset="0"/>
                <a:cs typeface="Calibri" panose="020F0502020204030204" pitchFamily="34" charset="0"/>
              </a:endParaRPr>
            </a:p>
          </p:txBody>
        </p:sp>
        <p:sp>
          <p:nvSpPr>
            <p:cNvPr id="62" name="TextBox 64">
              <a:extLst>
                <a:ext uri="{FF2B5EF4-FFF2-40B4-BE49-F238E27FC236}">
                  <a16:creationId xmlns:a16="http://schemas.microsoft.com/office/drawing/2014/main" id="{EDE54F05-F40D-4314-8054-F4A9D820C35B}"/>
                </a:ext>
              </a:extLst>
            </p:cNvPr>
            <p:cNvSpPr txBox="1">
              <a:spLocks noChangeArrowheads="1"/>
            </p:cNvSpPr>
            <p:nvPr/>
          </p:nvSpPr>
          <p:spPr bwMode="auto">
            <a:xfrm>
              <a:off x="4857750" y="4406900"/>
              <a:ext cx="81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Barton</a:t>
              </a:r>
              <a:endParaRPr lang="en-GB" altLang="en-US" sz="1400" b="1">
                <a:latin typeface="Calibri" panose="020F0502020204030204" pitchFamily="34" charset="0"/>
                <a:cs typeface="Calibri" panose="020F0502020204030204" pitchFamily="34" charset="0"/>
              </a:endParaRPr>
            </a:p>
          </p:txBody>
        </p:sp>
        <p:sp>
          <p:nvSpPr>
            <p:cNvPr id="63" name="TextBox 65">
              <a:extLst>
                <a:ext uri="{FF2B5EF4-FFF2-40B4-BE49-F238E27FC236}">
                  <a16:creationId xmlns:a16="http://schemas.microsoft.com/office/drawing/2014/main" id="{2C2232B6-9384-453F-9DBE-3434ED34C0D8}"/>
                </a:ext>
              </a:extLst>
            </p:cNvPr>
            <p:cNvSpPr txBox="1">
              <a:spLocks noChangeArrowheads="1"/>
            </p:cNvSpPr>
            <p:nvPr/>
          </p:nvSpPr>
          <p:spPr bwMode="auto">
            <a:xfrm>
              <a:off x="3462338" y="5900738"/>
              <a:ext cx="151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Kirton-in-Lindsey</a:t>
              </a:r>
              <a:endParaRPr lang="en-GB" altLang="en-US" sz="1400" b="1">
                <a:latin typeface="Calibri" panose="020F0502020204030204" pitchFamily="34" charset="0"/>
                <a:cs typeface="Calibri" panose="020F0502020204030204" pitchFamily="34" charset="0"/>
              </a:endParaRPr>
            </a:p>
          </p:txBody>
        </p:sp>
        <p:sp>
          <p:nvSpPr>
            <p:cNvPr id="64" name="TextBox 66">
              <a:extLst>
                <a:ext uri="{FF2B5EF4-FFF2-40B4-BE49-F238E27FC236}">
                  <a16:creationId xmlns:a16="http://schemas.microsoft.com/office/drawing/2014/main" id="{5A432074-F6E6-47CC-94BB-B634FFDF9F75}"/>
                </a:ext>
              </a:extLst>
            </p:cNvPr>
            <p:cNvSpPr txBox="1">
              <a:spLocks noChangeArrowheads="1"/>
            </p:cNvSpPr>
            <p:nvPr/>
          </p:nvSpPr>
          <p:spPr bwMode="auto">
            <a:xfrm>
              <a:off x="2268538" y="5949950"/>
              <a:ext cx="825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Epworth</a:t>
              </a:r>
              <a:endParaRPr lang="en-GB" altLang="en-US" sz="1400" b="1">
                <a:latin typeface="Calibri" panose="020F0502020204030204" pitchFamily="34" charset="0"/>
                <a:cs typeface="Calibri" panose="020F0502020204030204" pitchFamily="34" charset="0"/>
              </a:endParaRPr>
            </a:p>
          </p:txBody>
        </p:sp>
        <p:sp>
          <p:nvSpPr>
            <p:cNvPr id="65" name="TextBox 67">
              <a:extLst>
                <a:ext uri="{FF2B5EF4-FFF2-40B4-BE49-F238E27FC236}">
                  <a16:creationId xmlns:a16="http://schemas.microsoft.com/office/drawing/2014/main" id="{6EDFC2F6-39FE-4E1D-B243-0474AE97E07A}"/>
                </a:ext>
              </a:extLst>
            </p:cNvPr>
            <p:cNvSpPr txBox="1">
              <a:spLocks noChangeArrowheads="1"/>
            </p:cNvSpPr>
            <p:nvPr/>
          </p:nvSpPr>
          <p:spPr bwMode="auto">
            <a:xfrm>
              <a:off x="3111500" y="5592763"/>
              <a:ext cx="135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Scunthorpe</a:t>
              </a:r>
              <a:endParaRPr lang="en-GB" altLang="en-US" sz="1400" b="1">
                <a:latin typeface="Calibri" panose="020F0502020204030204" pitchFamily="34" charset="0"/>
                <a:cs typeface="Calibri" panose="020F0502020204030204" pitchFamily="34" charset="0"/>
              </a:endParaRPr>
            </a:p>
          </p:txBody>
        </p:sp>
        <p:sp>
          <p:nvSpPr>
            <p:cNvPr id="66" name="TextBox 68">
              <a:extLst>
                <a:ext uri="{FF2B5EF4-FFF2-40B4-BE49-F238E27FC236}">
                  <a16:creationId xmlns:a16="http://schemas.microsoft.com/office/drawing/2014/main" id="{F773147E-A390-45AD-A42C-A4A49BFFC897}"/>
                </a:ext>
              </a:extLst>
            </p:cNvPr>
            <p:cNvSpPr txBox="1">
              <a:spLocks noChangeArrowheads="1"/>
            </p:cNvSpPr>
            <p:nvPr/>
          </p:nvSpPr>
          <p:spPr bwMode="auto">
            <a:xfrm>
              <a:off x="2314575" y="5273675"/>
              <a:ext cx="955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Crowle</a:t>
              </a:r>
              <a:endParaRPr lang="en-GB" altLang="en-US" sz="1400" b="1">
                <a:latin typeface="Calibri" panose="020F0502020204030204" pitchFamily="34" charset="0"/>
                <a:cs typeface="Calibri" panose="020F0502020204030204" pitchFamily="34" charset="0"/>
              </a:endParaRPr>
            </a:p>
          </p:txBody>
        </p:sp>
        <p:sp>
          <p:nvSpPr>
            <p:cNvPr id="67" name="TextBox 69">
              <a:extLst>
                <a:ext uri="{FF2B5EF4-FFF2-40B4-BE49-F238E27FC236}">
                  <a16:creationId xmlns:a16="http://schemas.microsoft.com/office/drawing/2014/main" id="{0960AEE5-107C-4B6F-8F18-450B74F04D04}"/>
                </a:ext>
              </a:extLst>
            </p:cNvPr>
            <p:cNvSpPr txBox="1">
              <a:spLocks noChangeArrowheads="1"/>
            </p:cNvSpPr>
            <p:nvPr/>
          </p:nvSpPr>
          <p:spPr bwMode="auto">
            <a:xfrm>
              <a:off x="3440113" y="4897438"/>
              <a:ext cx="135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Winterton</a:t>
              </a:r>
              <a:endParaRPr lang="en-GB" altLang="en-US" sz="1400" b="1">
                <a:latin typeface="Calibri" panose="020F0502020204030204" pitchFamily="34" charset="0"/>
                <a:cs typeface="Calibri" panose="020F0502020204030204" pitchFamily="34" charset="0"/>
              </a:endParaRPr>
            </a:p>
          </p:txBody>
        </p:sp>
        <p:sp>
          <p:nvSpPr>
            <p:cNvPr id="68" name="TextBox 70">
              <a:extLst>
                <a:ext uri="{FF2B5EF4-FFF2-40B4-BE49-F238E27FC236}">
                  <a16:creationId xmlns:a16="http://schemas.microsoft.com/office/drawing/2014/main" id="{CC90A47F-F7E7-4A46-8F0A-719FDD67D47A}"/>
                </a:ext>
              </a:extLst>
            </p:cNvPr>
            <p:cNvSpPr txBox="1">
              <a:spLocks noChangeArrowheads="1"/>
            </p:cNvSpPr>
            <p:nvPr/>
          </p:nvSpPr>
          <p:spPr bwMode="auto">
            <a:xfrm>
              <a:off x="3925888" y="3760788"/>
              <a:ext cx="1187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Calvert Lane</a:t>
              </a:r>
              <a:endParaRPr lang="en-GB" altLang="en-US" sz="1400" b="1">
                <a:latin typeface="Calibri" panose="020F0502020204030204" pitchFamily="34" charset="0"/>
                <a:cs typeface="Calibri" panose="020F0502020204030204" pitchFamily="34" charset="0"/>
              </a:endParaRPr>
            </a:p>
          </p:txBody>
        </p:sp>
        <p:sp>
          <p:nvSpPr>
            <p:cNvPr id="69" name="TextBox 71">
              <a:extLst>
                <a:ext uri="{FF2B5EF4-FFF2-40B4-BE49-F238E27FC236}">
                  <a16:creationId xmlns:a16="http://schemas.microsoft.com/office/drawing/2014/main" id="{432789EC-2657-4A6F-AE67-08E12257F025}"/>
                </a:ext>
              </a:extLst>
            </p:cNvPr>
            <p:cNvSpPr txBox="1">
              <a:spLocks noChangeArrowheads="1"/>
            </p:cNvSpPr>
            <p:nvPr/>
          </p:nvSpPr>
          <p:spPr bwMode="auto">
            <a:xfrm>
              <a:off x="4176713" y="3406775"/>
              <a:ext cx="135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Clough Road</a:t>
              </a:r>
              <a:endParaRPr lang="en-GB" altLang="en-US" sz="1400" b="1">
                <a:latin typeface="Calibri" panose="020F0502020204030204" pitchFamily="34" charset="0"/>
                <a:cs typeface="Calibri" panose="020F0502020204030204" pitchFamily="34" charset="0"/>
              </a:endParaRPr>
            </a:p>
          </p:txBody>
        </p:sp>
        <p:sp>
          <p:nvSpPr>
            <p:cNvPr id="70" name="TextBox 72">
              <a:extLst>
                <a:ext uri="{FF2B5EF4-FFF2-40B4-BE49-F238E27FC236}">
                  <a16:creationId xmlns:a16="http://schemas.microsoft.com/office/drawing/2014/main" id="{4FEA3506-3496-42A8-A2D1-189A6E1F5A95}"/>
                </a:ext>
              </a:extLst>
            </p:cNvPr>
            <p:cNvSpPr txBox="1">
              <a:spLocks noChangeArrowheads="1"/>
            </p:cNvSpPr>
            <p:nvPr/>
          </p:nvSpPr>
          <p:spPr bwMode="auto">
            <a:xfrm>
              <a:off x="5210175" y="3214688"/>
              <a:ext cx="135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Bransholme</a:t>
              </a:r>
              <a:endParaRPr lang="en-GB" altLang="en-US" sz="1400" b="1">
                <a:latin typeface="Calibri" panose="020F0502020204030204" pitchFamily="34" charset="0"/>
                <a:cs typeface="Calibri" panose="020F0502020204030204" pitchFamily="34" charset="0"/>
              </a:endParaRPr>
            </a:p>
          </p:txBody>
        </p:sp>
        <p:sp>
          <p:nvSpPr>
            <p:cNvPr id="71" name="TextBox 73">
              <a:extLst>
                <a:ext uri="{FF2B5EF4-FFF2-40B4-BE49-F238E27FC236}">
                  <a16:creationId xmlns:a16="http://schemas.microsoft.com/office/drawing/2014/main" id="{E644BA33-5049-427A-A499-AF7DD85F9E7E}"/>
                </a:ext>
              </a:extLst>
            </p:cNvPr>
            <p:cNvSpPr txBox="1">
              <a:spLocks noChangeArrowheads="1"/>
            </p:cNvSpPr>
            <p:nvPr/>
          </p:nvSpPr>
          <p:spPr bwMode="auto">
            <a:xfrm>
              <a:off x="5751513" y="3527425"/>
              <a:ext cx="963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East Hull</a:t>
              </a:r>
              <a:endParaRPr lang="en-GB" altLang="en-US" sz="1400" b="1">
                <a:latin typeface="Calibri" panose="020F0502020204030204" pitchFamily="34" charset="0"/>
                <a:cs typeface="Calibri" panose="020F0502020204030204" pitchFamily="34" charset="0"/>
              </a:endParaRPr>
            </a:p>
          </p:txBody>
        </p:sp>
        <p:sp>
          <p:nvSpPr>
            <p:cNvPr id="72" name="TextBox 74">
              <a:extLst>
                <a:ext uri="{FF2B5EF4-FFF2-40B4-BE49-F238E27FC236}">
                  <a16:creationId xmlns:a16="http://schemas.microsoft.com/office/drawing/2014/main" id="{979CE9AB-D16C-4533-B036-4E2DB5FA8F30}"/>
                </a:ext>
              </a:extLst>
            </p:cNvPr>
            <p:cNvSpPr txBox="1">
              <a:spLocks noChangeArrowheads="1"/>
            </p:cNvSpPr>
            <p:nvPr/>
          </p:nvSpPr>
          <p:spPr bwMode="auto">
            <a:xfrm>
              <a:off x="5432425" y="3921125"/>
              <a:ext cx="9636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Central</a:t>
              </a:r>
              <a:endParaRPr lang="en-GB" altLang="en-US" sz="1400" b="1">
                <a:latin typeface="Calibri" panose="020F0502020204030204" pitchFamily="34" charset="0"/>
                <a:cs typeface="Calibri" panose="020F0502020204030204" pitchFamily="34" charset="0"/>
              </a:endParaRPr>
            </a:p>
          </p:txBody>
        </p:sp>
        <p:sp>
          <p:nvSpPr>
            <p:cNvPr id="73" name="TextBox 75">
              <a:extLst>
                <a:ext uri="{FF2B5EF4-FFF2-40B4-BE49-F238E27FC236}">
                  <a16:creationId xmlns:a16="http://schemas.microsoft.com/office/drawing/2014/main" id="{3E93A122-C7D1-402D-83B5-B0293DFD3B4F}"/>
                </a:ext>
              </a:extLst>
            </p:cNvPr>
            <p:cNvSpPr txBox="1">
              <a:spLocks noChangeArrowheads="1"/>
            </p:cNvSpPr>
            <p:nvPr/>
          </p:nvSpPr>
          <p:spPr bwMode="auto">
            <a:xfrm>
              <a:off x="4884738" y="4119563"/>
              <a:ext cx="1352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Headquarters</a:t>
              </a:r>
              <a:endParaRPr lang="en-GB" altLang="en-US" sz="1400" b="1">
                <a:latin typeface="Calibri" panose="020F0502020204030204" pitchFamily="34" charset="0"/>
                <a:cs typeface="Calibri" panose="020F0502020204030204" pitchFamily="34" charset="0"/>
              </a:endParaRPr>
            </a:p>
          </p:txBody>
        </p:sp>
        <p:sp>
          <p:nvSpPr>
            <p:cNvPr id="74" name="TextBox 76">
              <a:extLst>
                <a:ext uri="{FF2B5EF4-FFF2-40B4-BE49-F238E27FC236}">
                  <a16:creationId xmlns:a16="http://schemas.microsoft.com/office/drawing/2014/main" id="{4865CC71-704E-4B58-BCCF-7F8B302D927D}"/>
                </a:ext>
              </a:extLst>
            </p:cNvPr>
            <p:cNvSpPr txBox="1">
              <a:spLocks noChangeArrowheads="1"/>
            </p:cNvSpPr>
            <p:nvPr/>
          </p:nvSpPr>
          <p:spPr bwMode="auto">
            <a:xfrm>
              <a:off x="4027488" y="5319713"/>
              <a:ext cx="5873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a:latin typeface="Calibri" panose="020F0502020204030204" pitchFamily="34" charset="0"/>
                  <a:cs typeface="Calibri" panose="020F0502020204030204" pitchFamily="34" charset="0"/>
                </a:rPr>
                <a:t>Brigg</a:t>
              </a:r>
              <a:endParaRPr lang="en-GB" altLang="en-US" sz="1400" b="1">
                <a:latin typeface="Calibri" panose="020F0502020204030204" pitchFamily="34" charset="0"/>
                <a:cs typeface="Calibri" panose="020F0502020204030204" pitchFamily="34" charset="0"/>
              </a:endParaRPr>
            </a:p>
          </p:txBody>
        </p:sp>
      </p:grpSp>
      <p:grpSp>
        <p:nvGrpSpPr>
          <p:cNvPr id="89" name="Group 88">
            <a:extLst>
              <a:ext uri="{FF2B5EF4-FFF2-40B4-BE49-F238E27FC236}">
                <a16:creationId xmlns:a16="http://schemas.microsoft.com/office/drawing/2014/main" id="{41E2E540-58FA-4CBB-AF7A-14FFF4F4EF2D}"/>
              </a:ext>
            </a:extLst>
          </p:cNvPr>
          <p:cNvGrpSpPr/>
          <p:nvPr/>
        </p:nvGrpSpPr>
        <p:grpSpPr>
          <a:xfrm>
            <a:off x="762386" y="507283"/>
            <a:ext cx="1031875" cy="706437"/>
            <a:chOff x="1592263" y="201613"/>
            <a:chExt cx="1031875" cy="706437"/>
          </a:xfrm>
        </p:grpSpPr>
        <p:pic>
          <p:nvPicPr>
            <p:cNvPr id="79" name="id-596FE08E-ED6E-4B38-872D-573A56DE26F4" descr="Image-5">
              <a:extLst>
                <a:ext uri="{FF2B5EF4-FFF2-40B4-BE49-F238E27FC236}">
                  <a16:creationId xmlns:a16="http://schemas.microsoft.com/office/drawing/2014/main" id="{358331DD-F442-440C-8D6E-CA49AFC4D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72" t="37282" r="35219" b="55081"/>
            <a:stretch>
              <a:fillRect/>
            </a:stretch>
          </p:blipFill>
          <p:spPr bwMode="auto">
            <a:xfrm>
              <a:off x="1592263" y="201613"/>
              <a:ext cx="10318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75">
              <a:extLst>
                <a:ext uri="{FF2B5EF4-FFF2-40B4-BE49-F238E27FC236}">
                  <a16:creationId xmlns:a16="http://schemas.microsoft.com/office/drawing/2014/main" id="{696CC419-57E7-4445-A2C3-45305D32D5A9}"/>
                </a:ext>
              </a:extLst>
            </p:cNvPr>
            <p:cNvSpPr txBox="1">
              <a:spLocks noChangeArrowheads="1"/>
            </p:cNvSpPr>
            <p:nvPr/>
          </p:nvSpPr>
          <p:spPr bwMode="auto">
            <a:xfrm>
              <a:off x="1897063" y="390525"/>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dirty="0">
                  <a:latin typeface="Calibri" panose="020F0502020204030204" pitchFamily="34" charset="0"/>
                  <a:cs typeface="Calibri" panose="020F0502020204030204" pitchFamily="34" charset="0"/>
                </a:rPr>
                <a:t>HULL</a:t>
              </a:r>
              <a:endParaRPr lang="en-GB" altLang="en-US" sz="1400" b="1" dirty="0">
                <a:latin typeface="Calibri" panose="020F0502020204030204" pitchFamily="34" charset="0"/>
                <a:cs typeface="Calibri" panose="020F0502020204030204" pitchFamily="34" charset="0"/>
              </a:endParaRPr>
            </a:p>
          </p:txBody>
        </p:sp>
      </p:grpSp>
      <p:grpSp>
        <p:nvGrpSpPr>
          <p:cNvPr id="90" name="Group 89">
            <a:extLst>
              <a:ext uri="{FF2B5EF4-FFF2-40B4-BE49-F238E27FC236}">
                <a16:creationId xmlns:a16="http://schemas.microsoft.com/office/drawing/2014/main" id="{1823AEA6-8018-4280-B6B4-0A23D60042B6}"/>
              </a:ext>
            </a:extLst>
          </p:cNvPr>
          <p:cNvGrpSpPr/>
          <p:nvPr/>
        </p:nvGrpSpPr>
        <p:grpSpPr>
          <a:xfrm>
            <a:off x="540137" y="1785977"/>
            <a:ext cx="1476375" cy="1152525"/>
            <a:chOff x="89823" y="-195661"/>
            <a:chExt cx="1476375" cy="1152525"/>
          </a:xfrm>
        </p:grpSpPr>
        <p:pic>
          <p:nvPicPr>
            <p:cNvPr id="81" name="id-19B37F80-8169-4DB5-B580-8ED5361DE9EC" descr="Image-6">
              <a:extLst>
                <a:ext uri="{FF2B5EF4-FFF2-40B4-BE49-F238E27FC236}">
                  <a16:creationId xmlns:a16="http://schemas.microsoft.com/office/drawing/2014/main" id="{F745267B-1636-43C5-91D4-B1AF547A80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0880" t="9068" r="8347" b="43716"/>
            <a:stretch>
              <a:fillRect/>
            </a:stretch>
          </p:blipFill>
          <p:spPr bwMode="auto">
            <a:xfrm>
              <a:off x="89823" y="-195661"/>
              <a:ext cx="1476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75">
              <a:extLst>
                <a:ext uri="{FF2B5EF4-FFF2-40B4-BE49-F238E27FC236}">
                  <a16:creationId xmlns:a16="http://schemas.microsoft.com/office/drawing/2014/main" id="{C48F04E3-D90A-4E57-BAAF-EC876297ECF8}"/>
                </a:ext>
              </a:extLst>
            </p:cNvPr>
            <p:cNvSpPr txBox="1">
              <a:spLocks noChangeArrowheads="1"/>
            </p:cNvSpPr>
            <p:nvPr/>
          </p:nvSpPr>
          <p:spPr bwMode="auto">
            <a:xfrm>
              <a:off x="451025" y="24605"/>
              <a:ext cx="7794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dirty="0">
                  <a:latin typeface="Calibri" panose="020F0502020204030204" pitchFamily="34" charset="0"/>
                  <a:cs typeface="Calibri" panose="020F0502020204030204" pitchFamily="34" charset="0"/>
                </a:rPr>
                <a:t>EAST RIDING</a:t>
              </a:r>
              <a:endParaRPr lang="en-GB" altLang="en-US" sz="1400" b="1" dirty="0">
                <a:latin typeface="Calibri" panose="020F0502020204030204" pitchFamily="34" charset="0"/>
                <a:cs typeface="Calibri" panose="020F0502020204030204" pitchFamily="34" charset="0"/>
              </a:endParaRPr>
            </a:p>
          </p:txBody>
        </p:sp>
      </p:grpSp>
      <p:grpSp>
        <p:nvGrpSpPr>
          <p:cNvPr id="91" name="Group 90">
            <a:extLst>
              <a:ext uri="{FF2B5EF4-FFF2-40B4-BE49-F238E27FC236}">
                <a16:creationId xmlns:a16="http://schemas.microsoft.com/office/drawing/2014/main" id="{B90DAC06-0E2E-463C-869C-C1CD692FAAE1}"/>
              </a:ext>
            </a:extLst>
          </p:cNvPr>
          <p:cNvGrpSpPr/>
          <p:nvPr/>
        </p:nvGrpSpPr>
        <p:grpSpPr>
          <a:xfrm>
            <a:off x="125323" y="3390120"/>
            <a:ext cx="1806576" cy="1127125"/>
            <a:chOff x="-4763" y="1255713"/>
            <a:chExt cx="1806576" cy="1127125"/>
          </a:xfrm>
        </p:grpSpPr>
        <p:pic>
          <p:nvPicPr>
            <p:cNvPr id="78" name="id-9F1DAAB5-846F-4504-86DC-23FBD4976CD1" descr="Image-4">
              <a:extLst>
                <a:ext uri="{FF2B5EF4-FFF2-40B4-BE49-F238E27FC236}">
                  <a16:creationId xmlns:a16="http://schemas.microsoft.com/office/drawing/2014/main" id="{8A5CBF40-8D76-4E59-9C03-2DE712C7F5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543" t="42595" r="31773" b="35139"/>
            <a:stretch>
              <a:fillRect/>
            </a:stretch>
          </p:blipFill>
          <p:spPr bwMode="auto">
            <a:xfrm>
              <a:off x="-4763" y="1255713"/>
              <a:ext cx="1806576"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75">
              <a:extLst>
                <a:ext uri="{FF2B5EF4-FFF2-40B4-BE49-F238E27FC236}">
                  <a16:creationId xmlns:a16="http://schemas.microsoft.com/office/drawing/2014/main" id="{BBC44E26-B0BB-4379-9218-105090597F51}"/>
                </a:ext>
              </a:extLst>
            </p:cNvPr>
            <p:cNvSpPr txBox="1">
              <a:spLocks noChangeArrowheads="1"/>
            </p:cNvSpPr>
            <p:nvPr/>
          </p:nvSpPr>
          <p:spPr bwMode="auto">
            <a:xfrm>
              <a:off x="204788" y="1519238"/>
              <a:ext cx="1408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dirty="0">
                  <a:latin typeface="Calibri" panose="020F0502020204030204" pitchFamily="34" charset="0"/>
                  <a:cs typeface="Calibri" panose="020F0502020204030204" pitchFamily="34" charset="0"/>
                </a:rPr>
                <a:t>NORTH LINCOLNSHIRE</a:t>
              </a:r>
              <a:endParaRPr lang="en-GB" altLang="en-US" sz="1400" b="1" dirty="0">
                <a:latin typeface="Calibri" panose="020F0502020204030204" pitchFamily="34" charset="0"/>
                <a:cs typeface="Calibri" panose="020F0502020204030204" pitchFamily="34" charset="0"/>
              </a:endParaRPr>
            </a:p>
          </p:txBody>
        </p:sp>
      </p:grpSp>
      <p:grpSp>
        <p:nvGrpSpPr>
          <p:cNvPr id="92" name="Group 91">
            <a:extLst>
              <a:ext uri="{FF2B5EF4-FFF2-40B4-BE49-F238E27FC236}">
                <a16:creationId xmlns:a16="http://schemas.microsoft.com/office/drawing/2014/main" id="{BF4FD4B8-3D4D-463E-A891-F5A944D6D6F1}"/>
              </a:ext>
            </a:extLst>
          </p:cNvPr>
          <p:cNvGrpSpPr/>
          <p:nvPr/>
        </p:nvGrpSpPr>
        <p:grpSpPr>
          <a:xfrm>
            <a:off x="344320" y="5231554"/>
            <a:ext cx="1431925" cy="1389062"/>
            <a:chOff x="142875" y="2471738"/>
            <a:chExt cx="1431925" cy="1389062"/>
          </a:xfrm>
        </p:grpSpPr>
        <p:pic>
          <p:nvPicPr>
            <p:cNvPr id="80" name="id-D41AF5F0-07C7-4055-BD05-259BBA1F4225" descr="Image-3">
              <a:extLst>
                <a:ext uri="{FF2B5EF4-FFF2-40B4-BE49-F238E27FC236}">
                  <a16:creationId xmlns:a16="http://schemas.microsoft.com/office/drawing/2014/main" id="{3956320E-CF43-404E-8439-B97E6A5717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56383" t="47139" r="18269" b="32503"/>
            <a:stretch>
              <a:fillRect/>
            </a:stretch>
          </p:blipFill>
          <p:spPr bwMode="auto">
            <a:xfrm>
              <a:off x="142875" y="2471738"/>
              <a:ext cx="1293813"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Box 75">
              <a:extLst>
                <a:ext uri="{FF2B5EF4-FFF2-40B4-BE49-F238E27FC236}">
                  <a16:creationId xmlns:a16="http://schemas.microsoft.com/office/drawing/2014/main" id="{4AE0B5EA-42EE-4934-B125-74E2A2F2B4F4}"/>
                </a:ext>
              </a:extLst>
            </p:cNvPr>
            <p:cNvSpPr txBox="1">
              <a:spLocks noChangeArrowheads="1"/>
            </p:cNvSpPr>
            <p:nvPr/>
          </p:nvSpPr>
          <p:spPr bwMode="auto">
            <a:xfrm>
              <a:off x="166688" y="2859088"/>
              <a:ext cx="1408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dirty="0">
                  <a:latin typeface="Calibri" panose="020F0502020204030204" pitchFamily="34" charset="0"/>
                  <a:cs typeface="Calibri" panose="020F0502020204030204" pitchFamily="34" charset="0"/>
                </a:rPr>
                <a:t>NORTH-EAST LINCOLNSHIRE</a:t>
              </a:r>
              <a:endParaRPr lang="en-GB" altLang="en-US" sz="1400" b="1" dirty="0">
                <a:latin typeface="Calibri" panose="020F0502020204030204" pitchFamily="34" charset="0"/>
                <a:cs typeface="Calibri" panose="020F0502020204030204" pitchFamily="34" charset="0"/>
              </a:endParaRPr>
            </a:p>
          </p:txBody>
        </p:sp>
      </p:grpSp>
      <p:sp>
        <p:nvSpPr>
          <p:cNvPr id="87" name="TextBox 1">
            <a:extLst>
              <a:ext uri="{FF2B5EF4-FFF2-40B4-BE49-F238E27FC236}">
                <a16:creationId xmlns:a16="http://schemas.microsoft.com/office/drawing/2014/main" id="{BEB4CCAE-539D-45F7-A1D1-ED5D64B24E40}"/>
              </a:ext>
            </a:extLst>
          </p:cNvPr>
          <p:cNvSpPr txBox="1">
            <a:spLocks noChangeArrowheads="1"/>
          </p:cNvSpPr>
          <p:nvPr/>
        </p:nvSpPr>
        <p:spPr bwMode="auto">
          <a:xfrm>
            <a:off x="10411000" y="6343374"/>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dirty="0"/>
              <a:t>#</a:t>
            </a:r>
            <a:r>
              <a:rPr lang="en-US" altLang="en-US" sz="1800" b="1" dirty="0" err="1"/>
              <a:t>Beourfuture</a:t>
            </a:r>
            <a:endParaRPr lang="en-GB" altLang="en-US" sz="1800" b="1" dirty="0"/>
          </a:p>
        </p:txBody>
      </p:sp>
      <p:grpSp>
        <p:nvGrpSpPr>
          <p:cNvPr id="88" name="Group 87">
            <a:extLst>
              <a:ext uri="{FF2B5EF4-FFF2-40B4-BE49-F238E27FC236}">
                <a16:creationId xmlns:a16="http://schemas.microsoft.com/office/drawing/2014/main" id="{FE02D877-7746-4CDF-9265-1E0C0F13C123}"/>
              </a:ext>
            </a:extLst>
          </p:cNvPr>
          <p:cNvGrpSpPr/>
          <p:nvPr/>
        </p:nvGrpSpPr>
        <p:grpSpPr>
          <a:xfrm>
            <a:off x="9357227" y="321253"/>
            <a:ext cx="2443162" cy="2455862"/>
            <a:chOff x="7075488" y="39688"/>
            <a:chExt cx="2443162" cy="2455862"/>
          </a:xfrm>
        </p:grpSpPr>
        <p:sp>
          <p:nvSpPr>
            <p:cNvPr id="5" name="Oval 18">
              <a:extLst>
                <a:ext uri="{FF2B5EF4-FFF2-40B4-BE49-F238E27FC236}">
                  <a16:creationId xmlns:a16="http://schemas.microsoft.com/office/drawing/2014/main" id="{889E58E9-0D4F-4655-8EAE-9B8FE0673238}"/>
                </a:ext>
              </a:extLst>
            </p:cNvPr>
            <p:cNvSpPr>
              <a:spLocks noChangeArrowheads="1"/>
            </p:cNvSpPr>
            <p:nvPr/>
          </p:nvSpPr>
          <p:spPr bwMode="auto">
            <a:xfrm>
              <a:off x="7092950" y="84138"/>
              <a:ext cx="230188" cy="203200"/>
            </a:xfrm>
            <a:prstGeom prst="ellipse">
              <a:avLst/>
            </a:prstGeom>
            <a:solidFill>
              <a:srgbClr val="7030A0"/>
            </a:solidFill>
            <a:ln w="12700" algn="ctr">
              <a:solidFill>
                <a:srgbClr val="0C0C0C"/>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6" name="Text Box 19">
              <a:extLst>
                <a:ext uri="{FF2B5EF4-FFF2-40B4-BE49-F238E27FC236}">
                  <a16:creationId xmlns:a16="http://schemas.microsoft.com/office/drawing/2014/main" id="{5BB662FF-87A5-45EC-9315-636994155A73}"/>
                </a:ext>
              </a:extLst>
            </p:cNvPr>
            <p:cNvSpPr txBox="1">
              <a:spLocks noChangeArrowheads="1"/>
            </p:cNvSpPr>
            <p:nvPr/>
          </p:nvSpPr>
          <p:spPr bwMode="auto">
            <a:xfrm>
              <a:off x="7334250" y="39688"/>
              <a:ext cx="2184400" cy="2455862"/>
            </a:xfrm>
            <a:prstGeom prst="rect">
              <a:avLst/>
            </a:prstGeom>
            <a:noFill/>
            <a:ln>
              <a:noFill/>
            </a:ln>
            <a:effectLst/>
          </p:spPr>
          <p:txBody>
            <a:bodyPr lIns="36576" tIns="36576" rIns="36576" bIns="36576"/>
            <a:lstStyle/>
            <a:p>
              <a:pPr eaLnBrk="1" fontAlgn="auto" hangingPunct="1">
                <a:spcBef>
                  <a:spcPts val="0"/>
                </a:spcBef>
                <a:spcAft>
                  <a:spcPts val="0"/>
                </a:spcAft>
                <a:defRPr/>
              </a:pPr>
              <a:r>
                <a:rPr lang="en-GB" altLang="en-US" sz="1400" b="1" kern="0" dirty="0">
                  <a:solidFill>
                    <a:srgbClr val="000000"/>
                  </a:solidFill>
                  <a:latin typeface="Calibri" panose="020F0502020204030204" pitchFamily="34" charset="0"/>
                  <a:cs typeface="Arial"/>
                </a:rPr>
                <a:t>Service Headquarters     </a:t>
              </a:r>
            </a:p>
            <a:p>
              <a:pPr eaLnBrk="1" fontAlgn="auto" hangingPunct="1">
                <a:spcBef>
                  <a:spcPts val="0"/>
                </a:spcBef>
                <a:spcAft>
                  <a:spcPts val="0"/>
                </a:spcAft>
                <a:defRPr/>
              </a:pPr>
              <a:r>
                <a:rPr lang="en-GB" altLang="en-US" sz="1400" b="1" kern="0" dirty="0">
                  <a:solidFill>
                    <a:srgbClr val="000000"/>
                  </a:solidFill>
                  <a:latin typeface="Calibri" panose="020F0502020204030204" pitchFamily="34" charset="0"/>
                  <a:cs typeface="Arial"/>
                </a:rPr>
                <a:t>   </a:t>
              </a:r>
            </a:p>
            <a:p>
              <a:pPr eaLnBrk="1" fontAlgn="auto" hangingPunct="1">
                <a:spcBef>
                  <a:spcPts val="0"/>
                </a:spcBef>
                <a:spcAft>
                  <a:spcPts val="0"/>
                </a:spcAft>
                <a:defRPr/>
              </a:pPr>
              <a:r>
                <a:rPr lang="en-GB" altLang="en-US" sz="1400" b="1" kern="0" dirty="0">
                  <a:solidFill>
                    <a:srgbClr val="000000"/>
                  </a:solidFill>
                  <a:latin typeface="Calibri" panose="020F0502020204030204" pitchFamily="34" charset="0"/>
                  <a:cs typeface="Arial"/>
                </a:rPr>
                <a:t>Full-Time Fire Station</a:t>
              </a:r>
            </a:p>
            <a:p>
              <a:pPr eaLnBrk="1" fontAlgn="auto" hangingPunct="1">
                <a:spcBef>
                  <a:spcPts val="0"/>
                </a:spcBef>
                <a:spcAft>
                  <a:spcPts val="0"/>
                </a:spcAft>
                <a:defRPr/>
              </a:pPr>
              <a:endParaRPr lang="en-GB" altLang="en-US" sz="1400" b="1" kern="0" dirty="0">
                <a:solidFill>
                  <a:srgbClr val="000000"/>
                </a:solidFill>
                <a:latin typeface="Calibri" panose="020F0502020204030204" pitchFamily="34" charset="0"/>
                <a:cs typeface="Arial"/>
              </a:endParaRPr>
            </a:p>
            <a:p>
              <a:pPr eaLnBrk="1" fontAlgn="auto" hangingPunct="1">
                <a:spcBef>
                  <a:spcPts val="0"/>
                </a:spcBef>
                <a:spcAft>
                  <a:spcPts val="0"/>
                </a:spcAft>
                <a:defRPr/>
              </a:pPr>
              <a:r>
                <a:rPr lang="en-GB" altLang="en-US" sz="1400" b="1" kern="0" dirty="0">
                  <a:solidFill>
                    <a:srgbClr val="000000"/>
                  </a:solidFill>
                  <a:latin typeface="Calibri" panose="020F0502020204030204" pitchFamily="34" charset="0"/>
                  <a:cs typeface="Arial"/>
                </a:rPr>
                <a:t>On-C all Fire Station</a:t>
              </a:r>
            </a:p>
            <a:p>
              <a:pPr eaLnBrk="1" fontAlgn="auto" hangingPunct="1">
                <a:spcBef>
                  <a:spcPts val="0"/>
                </a:spcBef>
                <a:spcAft>
                  <a:spcPts val="0"/>
                </a:spcAft>
                <a:defRPr/>
              </a:pPr>
              <a:endParaRPr lang="en-GB" altLang="en-US" sz="1400" b="1" kern="0" dirty="0">
                <a:solidFill>
                  <a:srgbClr val="000000"/>
                </a:solidFill>
                <a:latin typeface="Calibri" panose="020F0502020204030204" pitchFamily="34" charset="0"/>
                <a:cs typeface="Arial"/>
              </a:endParaRPr>
            </a:p>
            <a:p>
              <a:pPr eaLnBrk="1" fontAlgn="auto" hangingPunct="1">
                <a:spcBef>
                  <a:spcPts val="0"/>
                </a:spcBef>
                <a:spcAft>
                  <a:spcPts val="0"/>
                </a:spcAft>
                <a:defRPr/>
              </a:pPr>
              <a:r>
                <a:rPr lang="en-GB" altLang="en-US" sz="1400" b="1" kern="0" dirty="0">
                  <a:solidFill>
                    <a:srgbClr val="000000"/>
                  </a:solidFill>
                  <a:latin typeface="Calibri" panose="020F0502020204030204" pitchFamily="34" charset="0"/>
                  <a:cs typeface="Arial"/>
                </a:rPr>
                <a:t>Full-Time and On-Call</a:t>
              </a:r>
            </a:p>
            <a:p>
              <a:pPr eaLnBrk="1" fontAlgn="auto" hangingPunct="1">
                <a:spcBef>
                  <a:spcPts val="0"/>
                </a:spcBef>
                <a:spcAft>
                  <a:spcPts val="0"/>
                </a:spcAft>
                <a:defRPr/>
              </a:pPr>
              <a:endParaRPr lang="en-GB" altLang="en-US" sz="1400" b="1" kern="0" dirty="0">
                <a:solidFill>
                  <a:srgbClr val="000000"/>
                </a:solidFill>
                <a:latin typeface="Calibri" panose="020F0502020204030204" pitchFamily="34" charset="0"/>
                <a:cs typeface="Arial"/>
              </a:endParaRPr>
            </a:p>
            <a:p>
              <a:pPr eaLnBrk="1" fontAlgn="auto" hangingPunct="1">
                <a:spcBef>
                  <a:spcPts val="0"/>
                </a:spcBef>
                <a:spcAft>
                  <a:spcPts val="0"/>
                </a:spcAft>
                <a:defRPr/>
              </a:pPr>
              <a:r>
                <a:rPr lang="en-GB" altLang="en-US" sz="1400" b="1" kern="0" dirty="0">
                  <a:solidFill>
                    <a:srgbClr val="000000"/>
                  </a:solidFill>
                  <a:latin typeface="Calibri" panose="020F0502020204030204" pitchFamily="34" charset="0"/>
                  <a:cs typeface="Arial"/>
                </a:rPr>
                <a:t>Training School</a:t>
              </a:r>
            </a:p>
            <a:p>
              <a:pPr eaLnBrk="1" fontAlgn="auto" hangingPunct="1">
                <a:spcBef>
                  <a:spcPts val="0"/>
                </a:spcBef>
                <a:spcAft>
                  <a:spcPts val="0"/>
                </a:spcAft>
                <a:defRPr/>
              </a:pPr>
              <a:endParaRPr lang="en-GB" altLang="en-US" sz="1000" b="1" kern="0" dirty="0">
                <a:solidFill>
                  <a:srgbClr val="000000"/>
                </a:solidFill>
                <a:latin typeface="Century Gothic" panose="020B0502020202020204" pitchFamily="34" charset="0"/>
                <a:cs typeface="Arial"/>
              </a:endParaRPr>
            </a:p>
            <a:p>
              <a:pPr eaLnBrk="1" fontAlgn="auto" hangingPunct="1">
                <a:spcBef>
                  <a:spcPts val="0"/>
                </a:spcBef>
                <a:spcAft>
                  <a:spcPts val="0"/>
                </a:spcAft>
                <a:defRPr/>
              </a:pPr>
              <a:r>
                <a:rPr lang="en-US" altLang="en-US" sz="1400" b="1" kern="0" dirty="0">
                  <a:solidFill>
                    <a:prstClr val="black"/>
                  </a:solidFill>
                  <a:latin typeface="Calibri" panose="020F0502020204030204" pitchFamily="34" charset="0"/>
                  <a:cs typeface="Calibri" panose="020F0502020204030204" pitchFamily="34" charset="0"/>
                </a:rPr>
                <a:t>Admin/Standby Station</a:t>
              </a:r>
            </a:p>
          </p:txBody>
        </p:sp>
        <p:sp>
          <p:nvSpPr>
            <p:cNvPr id="7" name="Oval 22">
              <a:extLst>
                <a:ext uri="{FF2B5EF4-FFF2-40B4-BE49-F238E27FC236}">
                  <a16:creationId xmlns:a16="http://schemas.microsoft.com/office/drawing/2014/main" id="{2D3A040E-0184-4624-8759-42BA05A094D6}"/>
                </a:ext>
              </a:extLst>
            </p:cNvPr>
            <p:cNvSpPr>
              <a:spLocks noChangeArrowheads="1"/>
            </p:cNvSpPr>
            <p:nvPr/>
          </p:nvSpPr>
          <p:spPr bwMode="auto">
            <a:xfrm>
              <a:off x="7092950" y="488950"/>
              <a:ext cx="230188" cy="211138"/>
            </a:xfrm>
            <a:prstGeom prst="ellipse">
              <a:avLst/>
            </a:prstGeom>
            <a:solidFill>
              <a:srgbClr val="FF0909"/>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8" name="Oval 25">
              <a:extLst>
                <a:ext uri="{FF2B5EF4-FFF2-40B4-BE49-F238E27FC236}">
                  <a16:creationId xmlns:a16="http://schemas.microsoft.com/office/drawing/2014/main" id="{4FD33959-A184-43F0-A127-A193AE2487EE}"/>
                </a:ext>
              </a:extLst>
            </p:cNvPr>
            <p:cNvSpPr>
              <a:spLocks noChangeArrowheads="1"/>
            </p:cNvSpPr>
            <p:nvPr/>
          </p:nvSpPr>
          <p:spPr bwMode="auto">
            <a:xfrm>
              <a:off x="7092950" y="908050"/>
              <a:ext cx="230188" cy="222250"/>
            </a:xfrm>
            <a:prstGeom prst="ellipse">
              <a:avLst/>
            </a:prstGeom>
            <a:solidFill>
              <a:srgbClr val="FFC00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9" name="Oval 25">
              <a:extLst>
                <a:ext uri="{FF2B5EF4-FFF2-40B4-BE49-F238E27FC236}">
                  <a16:creationId xmlns:a16="http://schemas.microsoft.com/office/drawing/2014/main" id="{1361FADC-6FE6-45FD-8048-E72FCDEC2C5D}"/>
                </a:ext>
              </a:extLst>
            </p:cNvPr>
            <p:cNvSpPr>
              <a:spLocks noChangeArrowheads="1"/>
            </p:cNvSpPr>
            <p:nvPr/>
          </p:nvSpPr>
          <p:spPr bwMode="auto">
            <a:xfrm>
              <a:off x="7075488" y="1341438"/>
              <a:ext cx="230187" cy="222250"/>
            </a:xfrm>
            <a:prstGeom prst="ellipse">
              <a:avLst/>
            </a:prstGeom>
            <a:solidFill>
              <a:srgbClr val="00B0F0"/>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dirty="0">
                <a:solidFill>
                  <a:prstClr val="black"/>
                </a:solidFill>
                <a:latin typeface="Calibri" panose="020F0502020204030204"/>
                <a:cs typeface="Arial"/>
              </a:endParaRPr>
            </a:p>
          </p:txBody>
        </p:sp>
        <p:sp>
          <p:nvSpPr>
            <p:cNvPr id="40" name="Oval 18">
              <a:extLst>
                <a:ext uri="{FF2B5EF4-FFF2-40B4-BE49-F238E27FC236}">
                  <a16:creationId xmlns:a16="http://schemas.microsoft.com/office/drawing/2014/main" id="{8E070922-ECD6-4056-9454-DF60EFF3AFD3}"/>
                </a:ext>
              </a:extLst>
            </p:cNvPr>
            <p:cNvSpPr>
              <a:spLocks noChangeArrowheads="1"/>
            </p:cNvSpPr>
            <p:nvPr/>
          </p:nvSpPr>
          <p:spPr bwMode="auto">
            <a:xfrm>
              <a:off x="7097713" y="1765300"/>
              <a:ext cx="230187" cy="203200"/>
            </a:xfrm>
            <a:prstGeom prst="ellipse">
              <a:avLst/>
            </a:prstGeom>
            <a:solidFill>
              <a:srgbClr val="00B050"/>
            </a:solidFill>
            <a:ln w="12700" algn="ctr">
              <a:solidFill>
                <a:srgbClr val="0C0C0C"/>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sp>
          <p:nvSpPr>
            <p:cNvPr id="75" name="Oval 74">
              <a:extLst>
                <a:ext uri="{FF2B5EF4-FFF2-40B4-BE49-F238E27FC236}">
                  <a16:creationId xmlns:a16="http://schemas.microsoft.com/office/drawing/2014/main" id="{11CB6C61-2FAE-4FA4-9548-7D4168FBDFBD}"/>
                </a:ext>
              </a:extLst>
            </p:cNvPr>
            <p:cNvSpPr>
              <a:spLocks noChangeArrowheads="1"/>
            </p:cNvSpPr>
            <p:nvPr/>
          </p:nvSpPr>
          <p:spPr bwMode="auto">
            <a:xfrm>
              <a:off x="7092950" y="2138363"/>
              <a:ext cx="230188" cy="222250"/>
            </a:xfrm>
            <a:prstGeom prst="ellipse">
              <a:avLst/>
            </a:prstGeom>
            <a:solidFill>
              <a:srgbClr val="D030AE"/>
            </a:solidFill>
            <a:ln w="12700" algn="ctr">
              <a:solidFill>
                <a:srgbClr val="000000"/>
              </a:solidFill>
              <a:round/>
              <a:headEnd/>
              <a:tailEnd/>
            </a:ln>
            <a:effectLst/>
          </p:spPr>
          <p:txBody>
            <a:bodyPr lIns="36576" tIns="36576" rIns="36576" bIns="36576"/>
            <a:lstStyle/>
            <a:p>
              <a:pPr eaLnBrk="1" fontAlgn="auto" hangingPunct="1">
                <a:spcBef>
                  <a:spcPts val="0"/>
                </a:spcBef>
                <a:spcAft>
                  <a:spcPts val="0"/>
                </a:spcAft>
                <a:defRPr/>
              </a:pPr>
              <a:endParaRPr lang="en-GB" kern="0">
                <a:solidFill>
                  <a:prstClr val="black"/>
                </a:solidFill>
                <a:latin typeface="Calibri" panose="020F0502020204030204"/>
                <a:cs typeface="Arial"/>
              </a:endParaRPr>
            </a:p>
          </p:txBody>
        </p:sp>
      </p:grpSp>
      <p:sp>
        <p:nvSpPr>
          <p:cNvPr id="82" name="Text Box 16">
            <a:extLst>
              <a:ext uri="{FF2B5EF4-FFF2-40B4-BE49-F238E27FC236}">
                <a16:creationId xmlns:a16="http://schemas.microsoft.com/office/drawing/2014/main" id="{9C20BD89-0F01-415B-BE50-442C8940CD12}"/>
              </a:ext>
            </a:extLst>
          </p:cNvPr>
          <p:cNvSpPr txBox="1">
            <a:spLocks noChangeArrowheads="1"/>
          </p:cNvSpPr>
          <p:nvPr/>
        </p:nvSpPr>
        <p:spPr bwMode="auto">
          <a:xfrm>
            <a:off x="10038927" y="3945963"/>
            <a:ext cx="2187575" cy="1765300"/>
          </a:xfrm>
          <a:prstGeom prst="rect">
            <a:avLst/>
          </a:prstGeom>
          <a:noFill/>
          <a:ln>
            <a:noFill/>
          </a:ln>
          <a:effectLst/>
        </p:spPr>
        <p:txBody>
          <a:bodyPr lIns="36576" tIns="36576" rIns="36576" bIns="36576"/>
          <a:lstStyle/>
          <a:p>
            <a:pPr eaLnBrk="1" fontAlgn="auto" hangingPunct="1">
              <a:spcBef>
                <a:spcPts val="0"/>
              </a:spcBef>
              <a:spcAft>
                <a:spcPts val="0"/>
              </a:spcAft>
              <a:defRPr/>
            </a:pPr>
            <a:r>
              <a:rPr lang="en-GB" altLang="en-US" sz="1600" b="1" kern="0" dirty="0">
                <a:solidFill>
                  <a:srgbClr val="000000"/>
                </a:solidFill>
                <a:latin typeface="Calibri" panose="020F0502020204030204" pitchFamily="34" charset="0"/>
                <a:cs typeface="Arial"/>
              </a:rPr>
              <a:t>We have 32 fire stations</a:t>
            </a:r>
          </a:p>
          <a:p>
            <a:pPr eaLnBrk="1" fontAlgn="auto" hangingPunct="1">
              <a:spcBef>
                <a:spcPts val="0"/>
              </a:spcBef>
              <a:spcAft>
                <a:spcPts val="0"/>
              </a:spcAft>
              <a:defRPr/>
            </a:pPr>
            <a:r>
              <a:rPr lang="en-GB" altLang="en-US" sz="1600" b="1" kern="0" dirty="0">
                <a:solidFill>
                  <a:srgbClr val="000000"/>
                </a:solidFill>
                <a:latin typeface="Calibri" panose="020F0502020204030204" pitchFamily="34" charset="0"/>
                <a:cs typeface="Arial"/>
              </a:rPr>
              <a:t>in total:</a:t>
            </a:r>
          </a:p>
          <a:p>
            <a:pPr eaLnBrk="1" fontAlgn="auto" hangingPunct="1">
              <a:spcBef>
                <a:spcPts val="1313"/>
              </a:spcBef>
              <a:spcAft>
                <a:spcPts val="0"/>
              </a:spcAft>
              <a:buSzPts val="1000"/>
              <a:buFont typeface="Symbol" panose="05050102010706020507" pitchFamily="18" charset="2"/>
              <a:buChar char="·"/>
              <a:defRPr/>
            </a:pPr>
            <a:r>
              <a:rPr lang="en-GB" altLang="en-US" sz="1600" kern="0" dirty="0">
                <a:solidFill>
                  <a:srgbClr val="000000"/>
                </a:solidFill>
                <a:latin typeface="Calibri" panose="020F0502020204030204" pitchFamily="34" charset="0"/>
                <a:cs typeface="Arial"/>
              </a:rPr>
              <a:t>  10 - Full-Time Stations</a:t>
            </a:r>
          </a:p>
          <a:p>
            <a:pPr eaLnBrk="1" fontAlgn="auto" hangingPunct="1">
              <a:spcBef>
                <a:spcPts val="1313"/>
              </a:spcBef>
              <a:spcAft>
                <a:spcPts val="0"/>
              </a:spcAft>
              <a:buSzPts val="1000"/>
              <a:buFont typeface="Symbol" panose="05050102010706020507" pitchFamily="18" charset="2"/>
              <a:buChar char="·"/>
              <a:defRPr/>
            </a:pPr>
            <a:r>
              <a:rPr lang="en-GB" altLang="en-US" sz="1600" kern="0" dirty="0">
                <a:solidFill>
                  <a:srgbClr val="000000"/>
                </a:solidFill>
                <a:latin typeface="Calibri" panose="020F0502020204030204" pitchFamily="34" charset="0"/>
                <a:cs typeface="Arial"/>
              </a:rPr>
              <a:t>  22 - On-Call Stations </a:t>
            </a:r>
          </a:p>
          <a:p>
            <a:pPr algn="ctr" eaLnBrk="1" fontAlgn="auto" hangingPunct="1">
              <a:spcBef>
                <a:spcPts val="1313"/>
              </a:spcBef>
              <a:spcAft>
                <a:spcPts val="0"/>
              </a:spcAft>
              <a:buSzPts val="1000"/>
              <a:defRPr/>
            </a:pPr>
            <a:endParaRPr lang="en-GB" altLang="en-US" kern="0" dirty="0">
              <a:solidFill>
                <a:srgbClr val="000000"/>
              </a:solidFill>
              <a:latin typeface="Calibri" panose="020F0502020204030204" pitchFamily="34" charset="0"/>
              <a:cs typeface="Arial"/>
            </a:endParaRPr>
          </a:p>
          <a:p>
            <a:pPr algn="ctr" eaLnBrk="1" fontAlgn="auto" hangingPunct="1">
              <a:spcBef>
                <a:spcPts val="0"/>
              </a:spcBef>
              <a:spcAft>
                <a:spcPts val="0"/>
              </a:spcAft>
              <a:defRPr/>
            </a:pPr>
            <a:endParaRPr lang="en-US" altLang="en-US" kern="0" dirty="0">
              <a:solidFill>
                <a:prstClr val="black"/>
              </a:solidFill>
              <a:cs typeface="Arial"/>
            </a:endParaRPr>
          </a:p>
        </p:txBody>
      </p:sp>
    </p:spTree>
    <p:extLst>
      <p:ext uri="{BB962C8B-B14F-4D97-AF65-F5344CB8AC3E}">
        <p14:creationId xmlns:p14="http://schemas.microsoft.com/office/powerpoint/2010/main" val="1739651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2">
            <a:extLst>
              <a:ext uri="{28A0092B-C50C-407E-A947-70E740481C1C}">
                <a14:useLocalDpi xmlns:a14="http://schemas.microsoft.com/office/drawing/2010/main" val="0"/>
              </a:ext>
            </a:extLst>
          </a:blip>
          <a:srcRect l="-102" t="22620" b="13896"/>
          <a:stretch/>
        </p:blipFill>
        <p:spPr bwMode="auto">
          <a:xfrm>
            <a:off x="-16042" y="304800"/>
            <a:ext cx="12204269" cy="630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30443" y="1308183"/>
            <a:ext cx="9122189" cy="923330"/>
          </a:xfrm>
          <a:prstGeom prst="rect">
            <a:avLst/>
          </a:prstGeom>
        </p:spPr>
        <p:txBody>
          <a:bodyPr>
            <a:spAutoFit/>
          </a:bodyPr>
          <a:lstStyle/>
          <a:p>
            <a:pPr algn="ctr">
              <a:defRPr/>
            </a:pPr>
            <a:r>
              <a:rPr lang="en-GB" sz="5400" b="1" dirty="0">
                <a:ln w="1905"/>
                <a:solidFill>
                  <a:schemeClr val="bg1"/>
                </a:solidFill>
                <a:effectLst>
                  <a:innerShdw blurRad="69850" dist="43180" dir="5400000">
                    <a:srgbClr val="000000">
                      <a:alpha val="65000"/>
                    </a:srgbClr>
                  </a:innerShdw>
                </a:effectLst>
                <a:latin typeface="Calibri"/>
              </a:rPr>
              <a:t>Keep Safe on Bonfire Night</a:t>
            </a:r>
            <a:endParaRPr lang="en-GB" sz="5400" dirty="0">
              <a:solidFill>
                <a:schemeClr val="bg1"/>
              </a:solidFill>
            </a:endParaRPr>
          </a:p>
        </p:txBody>
      </p:sp>
      <p:sp>
        <p:nvSpPr>
          <p:cNvPr id="6" name="TextBox 5"/>
          <p:cNvSpPr txBox="1"/>
          <p:nvPr/>
        </p:nvSpPr>
        <p:spPr>
          <a:xfrm>
            <a:off x="0" y="313572"/>
            <a:ext cx="6366859" cy="1077218"/>
          </a:xfrm>
          <a:prstGeom prst="rect">
            <a:avLst/>
          </a:prstGeom>
          <a:solidFill>
            <a:srgbClr val="A20000"/>
          </a:solidFill>
        </p:spPr>
        <p:txBody>
          <a:bodyPr>
            <a:spAutoFit/>
          </a:bodyPr>
          <a:lstStyle/>
          <a:p>
            <a:pPr>
              <a:defRPr/>
            </a:pPr>
            <a:r>
              <a:rPr lang="en-GB" sz="2800" b="1" dirty="0">
                <a:solidFill>
                  <a:srgbClr val="FFCC00"/>
                </a:solidFill>
              </a:rPr>
              <a:t>Advice to help you have a safe, enjoyable night and prevent injuries</a:t>
            </a:r>
            <a:endParaRPr lang="en-GB" sz="28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alibri" panose="020F0502020204030204" pitchFamily="34" charset="0"/>
            </a:endParaRPr>
          </a:p>
          <a:p>
            <a:pPr>
              <a:defRPr/>
            </a:pPr>
            <a:endParaRPr lang="en-GB" sz="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363720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l="5905" t="33610" r="7580" b="9366"/>
          <a:stretch/>
        </p:blipFill>
        <p:spPr bwMode="auto">
          <a:xfrm>
            <a:off x="1" y="301315"/>
            <a:ext cx="12191999" cy="628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7523746" y="1417638"/>
            <a:ext cx="4285916" cy="5878532"/>
          </a:xfrm>
          <a:prstGeom prst="rect">
            <a:avLst/>
          </a:prstGeom>
          <a:no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Clr>
                <a:srgbClr val="FFC000"/>
              </a:buClr>
              <a:defRPr/>
            </a:pPr>
            <a:r>
              <a:rPr lang="en-GB" altLang="en-US" b="1" dirty="0">
                <a:solidFill>
                  <a:schemeClr val="bg1"/>
                </a:solidFill>
                <a:latin typeface="+mn-lt"/>
              </a:rPr>
              <a:t>Fireworks can be fun, they are very pretty to look at</a:t>
            </a:r>
          </a:p>
          <a:p>
            <a:pPr>
              <a:spcBef>
                <a:spcPct val="0"/>
              </a:spcBef>
              <a:buClr>
                <a:srgbClr val="FFC000"/>
              </a:buClr>
              <a:defRPr/>
            </a:pPr>
            <a:endParaRPr lang="en-GB" altLang="en-US" b="1" dirty="0">
              <a:solidFill>
                <a:schemeClr val="bg1"/>
              </a:solidFill>
              <a:latin typeface="+mn-lt"/>
            </a:endParaRPr>
          </a:p>
          <a:p>
            <a:pPr>
              <a:spcBef>
                <a:spcPct val="0"/>
              </a:spcBef>
              <a:buClr>
                <a:srgbClr val="FFC000"/>
              </a:buClr>
              <a:defRPr/>
            </a:pPr>
            <a:r>
              <a:rPr lang="en-GB" altLang="en-US" b="1" dirty="0">
                <a:solidFill>
                  <a:schemeClr val="bg1"/>
                </a:solidFill>
                <a:latin typeface="+mn-lt"/>
              </a:rPr>
              <a:t>They are often used at  celebrations to make them extra special</a:t>
            </a:r>
          </a:p>
          <a:p>
            <a:pPr>
              <a:spcBef>
                <a:spcPct val="0"/>
              </a:spcBef>
              <a:buClr>
                <a:srgbClr val="FFC000"/>
              </a:buClr>
              <a:defRPr/>
            </a:pPr>
            <a:endParaRPr lang="en-GB" altLang="en-US" sz="2400" dirty="0">
              <a:solidFill>
                <a:schemeClr val="bg1"/>
              </a:solidFill>
              <a:latin typeface="Calibri" panose="020F0502020204030204" pitchFamily="34" charset="0"/>
            </a:endParaRPr>
          </a:p>
          <a:p>
            <a:pPr>
              <a:spcBef>
                <a:spcPct val="0"/>
              </a:spcBef>
              <a:buClr>
                <a:srgbClr val="FFC000"/>
              </a:buClr>
              <a:defRPr/>
            </a:pPr>
            <a:endParaRPr lang="en-GB" altLang="en-US" sz="2400" dirty="0">
              <a:solidFill>
                <a:schemeClr val="bg1"/>
              </a:solidFill>
              <a:latin typeface="Calibri" panose="020F0502020204030204" pitchFamily="34" charset="0"/>
            </a:endParaRPr>
          </a:p>
          <a:p>
            <a:pPr>
              <a:spcBef>
                <a:spcPct val="0"/>
              </a:spcBef>
              <a:buClr>
                <a:srgbClr val="FFC000"/>
              </a:buClr>
              <a:defRPr/>
            </a:pPr>
            <a:endParaRPr lang="en-GB" altLang="en-US" sz="2400" dirty="0">
              <a:solidFill>
                <a:schemeClr val="bg1"/>
              </a:solidFill>
              <a:latin typeface="Calibri" panose="020F0502020204030204" pitchFamily="34" charset="0"/>
            </a:endParaRPr>
          </a:p>
          <a:p>
            <a:pPr>
              <a:spcBef>
                <a:spcPct val="0"/>
              </a:spcBef>
              <a:buClr>
                <a:srgbClr val="FFC000"/>
              </a:buClr>
              <a:defRPr/>
            </a:pPr>
            <a:endParaRPr lang="en-GB" altLang="en-US" sz="2400" dirty="0">
              <a:solidFill>
                <a:schemeClr val="bg1"/>
              </a:solidFill>
              <a:latin typeface="Calibri" panose="020F0502020204030204" pitchFamily="34" charset="0"/>
            </a:endParaRPr>
          </a:p>
          <a:p>
            <a:pPr>
              <a:spcBef>
                <a:spcPct val="0"/>
              </a:spcBef>
              <a:buClr>
                <a:srgbClr val="FFC000"/>
              </a:buClr>
              <a:defRPr/>
            </a:pPr>
            <a:endParaRPr lang="en-GB" altLang="en-US" sz="2400" dirty="0">
              <a:solidFill>
                <a:schemeClr val="bg1"/>
              </a:solidFill>
              <a:latin typeface="Calibri" panose="020F0502020204030204" pitchFamily="34" charset="0"/>
            </a:endParaRPr>
          </a:p>
        </p:txBody>
      </p:sp>
      <p:sp>
        <p:nvSpPr>
          <p:cNvPr id="7" name="Title 1"/>
          <p:cNvSpPr txBox="1">
            <a:spLocks/>
          </p:cNvSpPr>
          <p:nvPr/>
        </p:nvSpPr>
        <p:spPr>
          <a:xfrm>
            <a:off x="1981200" y="-96252"/>
            <a:ext cx="8229600" cy="11430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5400" b="1" dirty="0">
                <a:ln w="1905"/>
                <a:solidFill>
                  <a:schemeClr val="bg1"/>
                </a:solidFill>
                <a:effectLst>
                  <a:innerShdw blurRad="69850" dist="43180" dir="5400000">
                    <a:srgbClr val="000000">
                      <a:alpha val="65000"/>
                    </a:srgbClr>
                  </a:innerShdw>
                </a:effectLst>
                <a:latin typeface="Calibri"/>
              </a:rPr>
              <a:t>Fireworks</a:t>
            </a:r>
            <a:endParaRPr lang="en-GB" dirty="0">
              <a:solidFill>
                <a:schemeClr val="bg1"/>
              </a:solidFill>
            </a:endParaRPr>
          </a:p>
        </p:txBody>
      </p:sp>
    </p:spTree>
    <p:extLst>
      <p:ext uri="{BB962C8B-B14F-4D97-AF65-F5344CB8AC3E}">
        <p14:creationId xmlns:p14="http://schemas.microsoft.com/office/powerpoint/2010/main" val="371340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l="8771" t="32182" r="8096" b="13791"/>
          <a:stretch/>
        </p:blipFill>
        <p:spPr bwMode="auto">
          <a:xfrm>
            <a:off x="0" y="352927"/>
            <a:ext cx="12192000" cy="620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981200" y="-19049"/>
            <a:ext cx="8229600" cy="11430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5400" b="1" dirty="0">
                <a:ln w="1905"/>
                <a:solidFill>
                  <a:schemeClr val="bg1"/>
                </a:solidFill>
                <a:effectLst>
                  <a:innerShdw blurRad="69850" dist="43180" dir="5400000">
                    <a:srgbClr val="000000">
                      <a:alpha val="65000"/>
                    </a:srgbClr>
                  </a:innerShdw>
                </a:effectLst>
                <a:latin typeface="Calibri"/>
              </a:rPr>
              <a:t>Fireworks</a:t>
            </a:r>
            <a:endParaRPr lang="en-GB" dirty="0">
              <a:solidFill>
                <a:schemeClr val="bg1"/>
              </a:solidFill>
            </a:endParaRPr>
          </a:p>
        </p:txBody>
      </p:sp>
      <p:sp>
        <p:nvSpPr>
          <p:cNvPr id="6" name="Rectangle 5"/>
          <p:cNvSpPr/>
          <p:nvPr/>
        </p:nvSpPr>
        <p:spPr>
          <a:xfrm>
            <a:off x="179388" y="1576388"/>
            <a:ext cx="4408654" cy="4401205"/>
          </a:xfrm>
          <a:prstGeom prst="rect">
            <a:avLst/>
          </a:prstGeom>
        </p:spPr>
        <p:txBody>
          <a:bodyPr wrap="square">
            <a:spAutoFit/>
          </a:bodyPr>
          <a:lstStyle/>
          <a:p>
            <a:pPr marL="342900" indent="-342900">
              <a:buClr>
                <a:srgbClr val="FFC000"/>
              </a:buClr>
              <a:buFont typeface="Arial" panose="020B0604020202020204" pitchFamily="34" charset="0"/>
              <a:buChar char="•"/>
              <a:defRPr/>
            </a:pPr>
            <a:r>
              <a:rPr lang="en-GB" sz="2800" b="1" dirty="0">
                <a:solidFill>
                  <a:schemeClr val="bg1"/>
                </a:solidFill>
              </a:rPr>
              <a:t>They can cause injury if used incorrectly as they are explosives</a:t>
            </a:r>
          </a:p>
          <a:p>
            <a:pPr marL="342900" indent="-342900">
              <a:buClr>
                <a:srgbClr val="FFC000"/>
              </a:buClr>
              <a:buFont typeface="Arial" panose="020B0604020202020204" pitchFamily="34" charset="0"/>
              <a:buChar char="•"/>
              <a:defRPr/>
            </a:pPr>
            <a:endParaRPr lang="en-GB" sz="2800" b="1" dirty="0">
              <a:solidFill>
                <a:schemeClr val="bg1"/>
              </a:solidFill>
            </a:endParaRPr>
          </a:p>
          <a:p>
            <a:pPr marL="342900" indent="-342900">
              <a:buClr>
                <a:srgbClr val="FFC000"/>
              </a:buClr>
              <a:buFont typeface="Arial" panose="020B0604020202020204" pitchFamily="34" charset="0"/>
              <a:buChar char="•"/>
              <a:defRPr/>
            </a:pPr>
            <a:r>
              <a:rPr lang="en-GB" sz="2800" b="1" dirty="0">
                <a:solidFill>
                  <a:schemeClr val="bg1"/>
                </a:solidFill>
              </a:rPr>
              <a:t>They can be very unpredictable </a:t>
            </a:r>
          </a:p>
          <a:p>
            <a:pPr marL="342900" indent="-342900">
              <a:buClr>
                <a:schemeClr val="bg1"/>
              </a:buClr>
              <a:buFont typeface="Arial" panose="020B0604020202020204" pitchFamily="34" charset="0"/>
              <a:buChar char="•"/>
              <a:defRPr/>
            </a:pPr>
            <a:endParaRPr lang="en-GB" sz="2800" b="1" dirty="0">
              <a:solidFill>
                <a:schemeClr val="bg1"/>
              </a:solidFill>
            </a:endParaRPr>
          </a:p>
          <a:p>
            <a:pPr marL="342900" indent="-342900">
              <a:buClr>
                <a:srgbClr val="FFC000"/>
              </a:buClr>
              <a:buFont typeface="Arial" panose="020B0604020202020204" pitchFamily="34" charset="0"/>
              <a:buChar char="•"/>
              <a:defRPr/>
            </a:pPr>
            <a:r>
              <a:rPr lang="en-GB" sz="2800" b="1" dirty="0">
                <a:solidFill>
                  <a:schemeClr val="bg1"/>
                </a:solidFill>
              </a:rPr>
              <a:t>They can be extremely loud and frighten or injure wildlife and pets</a:t>
            </a:r>
          </a:p>
        </p:txBody>
      </p:sp>
    </p:spTree>
    <p:extLst>
      <p:ext uri="{BB962C8B-B14F-4D97-AF65-F5344CB8AC3E}">
        <p14:creationId xmlns:p14="http://schemas.microsoft.com/office/powerpoint/2010/main" val="3808908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t="22306" b="15870"/>
          <a:stretch/>
        </p:blipFill>
        <p:spPr bwMode="auto">
          <a:xfrm>
            <a:off x="0" y="320842"/>
            <a:ext cx="12192000" cy="625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5709987" y="5390776"/>
            <a:ext cx="8229600" cy="11430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5400" b="1" dirty="0">
                <a:ln w="1905"/>
                <a:solidFill>
                  <a:schemeClr val="bg1"/>
                </a:solidFill>
                <a:effectLst>
                  <a:innerShdw blurRad="69850" dist="43180" dir="5400000">
                    <a:srgbClr val="000000">
                      <a:alpha val="65000"/>
                    </a:srgbClr>
                  </a:innerShdw>
                </a:effectLst>
                <a:latin typeface="Calibri"/>
              </a:rPr>
              <a:t>Sparkler safety</a:t>
            </a:r>
            <a:endParaRPr lang="en-GB" dirty="0">
              <a:solidFill>
                <a:schemeClr val="bg1"/>
              </a:solidFill>
            </a:endParaRPr>
          </a:p>
        </p:txBody>
      </p:sp>
      <p:sp>
        <p:nvSpPr>
          <p:cNvPr id="6" name="Rectangle 5"/>
          <p:cNvSpPr/>
          <p:nvPr/>
        </p:nvSpPr>
        <p:spPr>
          <a:xfrm>
            <a:off x="1747587" y="4810149"/>
            <a:ext cx="6211888" cy="1000274"/>
          </a:xfrm>
          <a:prstGeom prst="rect">
            <a:avLst/>
          </a:prstGeom>
        </p:spPr>
        <p:txBody>
          <a:bodyPr>
            <a:spAutoFit/>
          </a:bodyPr>
          <a:lstStyle/>
          <a:p>
            <a:pPr>
              <a:defRPr/>
            </a:pPr>
            <a:r>
              <a:rPr lang="en-GB" sz="2600" b="1" dirty="0">
                <a:solidFill>
                  <a:srgbClr val="FFCC00"/>
                </a:solidFill>
                <a:latin typeface="+mj-lt"/>
              </a:rPr>
              <a:t> </a:t>
            </a:r>
            <a:r>
              <a:rPr lang="en-GB" sz="3600" b="1" dirty="0">
                <a:solidFill>
                  <a:srgbClr val="FFCC00"/>
                </a:solidFill>
                <a:latin typeface="Arial" panose="020B0604020202020204" pitchFamily="34" charset="0"/>
                <a:cs typeface="Arial" panose="020B0604020202020204" pitchFamily="34" charset="0"/>
              </a:rPr>
              <a:t>Have a bucket of water</a:t>
            </a:r>
          </a:p>
          <a:p>
            <a:pPr>
              <a:defRPr/>
            </a:pPr>
            <a:endParaRPr lang="en-GB" sz="2300" b="1" dirty="0">
              <a:solidFill>
                <a:srgbClr val="FFCC00"/>
              </a:solidFill>
              <a:latin typeface="+mj-lt"/>
            </a:endParaRPr>
          </a:p>
        </p:txBody>
      </p:sp>
      <p:pic>
        <p:nvPicPr>
          <p:cNvPr id="7" name="Picture 6"/>
          <p:cNvPicPr>
            <a:picLocks noChangeAspect="1"/>
          </p:cNvPicPr>
          <p:nvPr/>
        </p:nvPicPr>
        <p:blipFill rotWithShape="1">
          <a:blip r:embed="rId4"/>
          <a:srcRect t="29023"/>
          <a:stretch/>
        </p:blipFill>
        <p:spPr>
          <a:xfrm>
            <a:off x="7096509" y="4478243"/>
            <a:ext cx="2610553" cy="1152127"/>
          </a:xfrm>
          <a:prstGeom prst="roundRect">
            <a:avLst>
              <a:gd name="adj" fmla="val 16667"/>
            </a:avLst>
          </a:prstGeom>
          <a:ln>
            <a:noFill/>
          </a:ln>
          <a:effectLst/>
        </p:spPr>
      </p:pic>
      <p:sp>
        <p:nvSpPr>
          <p:cNvPr id="8" name="TextBox 7"/>
          <p:cNvSpPr txBox="1"/>
          <p:nvPr/>
        </p:nvSpPr>
        <p:spPr>
          <a:xfrm>
            <a:off x="0" y="340277"/>
            <a:ext cx="2699792" cy="830997"/>
          </a:xfrm>
          <a:prstGeom prst="rect">
            <a:avLst/>
          </a:prstGeom>
          <a:solidFill>
            <a:srgbClr val="A20000"/>
          </a:solidFill>
        </p:spPr>
        <p:txBody>
          <a:bodyPr>
            <a:spAutoFit/>
          </a:bodyPr>
          <a:lstStyle/>
          <a:p>
            <a:pPr>
              <a:defRPr/>
            </a:pPr>
            <a:r>
              <a:rPr lang="en-GB" sz="4000" b="1" dirty="0">
                <a:solidFill>
                  <a:srgbClr val="FFCC00"/>
                </a:solidFill>
              </a:rPr>
              <a:t>Sparklers</a:t>
            </a:r>
            <a:r>
              <a:rPr lang="en-GB" sz="2800" b="1" dirty="0">
                <a:solidFill>
                  <a:srgbClr val="FFCC00"/>
                </a:solidFill>
              </a:rPr>
              <a:t> </a:t>
            </a:r>
            <a:endParaRPr lang="en-GB" sz="28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alibri" panose="020F0502020204030204" pitchFamily="34" charset="0"/>
            </a:endParaRPr>
          </a:p>
          <a:p>
            <a:pPr>
              <a:defRPr/>
            </a:pPr>
            <a:endParaRPr lang="en-GB" sz="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ndParaRPr>
          </a:p>
        </p:txBody>
      </p:sp>
      <p:sp>
        <p:nvSpPr>
          <p:cNvPr id="9" name="Rectangle 8"/>
          <p:cNvSpPr/>
          <p:nvPr/>
        </p:nvSpPr>
        <p:spPr>
          <a:xfrm>
            <a:off x="3495174" y="2711129"/>
            <a:ext cx="6211888" cy="1000274"/>
          </a:xfrm>
          <a:prstGeom prst="rect">
            <a:avLst/>
          </a:prstGeom>
        </p:spPr>
        <p:txBody>
          <a:bodyPr>
            <a:spAutoFit/>
          </a:bodyPr>
          <a:lstStyle/>
          <a:p>
            <a:pPr>
              <a:defRPr/>
            </a:pPr>
            <a:r>
              <a:rPr lang="en-GB" sz="2600" b="1" dirty="0">
                <a:solidFill>
                  <a:srgbClr val="FFCC00"/>
                </a:solidFill>
                <a:latin typeface="+mj-lt"/>
              </a:rPr>
              <a:t> </a:t>
            </a:r>
            <a:r>
              <a:rPr lang="en-GB" sz="3600" b="1" dirty="0">
                <a:solidFill>
                  <a:srgbClr val="FFCC00"/>
                </a:solidFill>
                <a:latin typeface="Arial" panose="020B0604020202020204" pitchFamily="34" charset="0"/>
                <a:cs typeface="Arial" panose="020B0604020202020204" pitchFamily="34" charset="0"/>
              </a:rPr>
              <a:t>Don’t throw sparklers</a:t>
            </a:r>
          </a:p>
          <a:p>
            <a:pPr>
              <a:defRPr/>
            </a:pPr>
            <a:endParaRPr lang="en-GB" sz="2300" b="1" dirty="0">
              <a:solidFill>
                <a:srgbClr val="FFCC00"/>
              </a:solidFill>
              <a:latin typeface="+mj-lt"/>
            </a:endParaRPr>
          </a:p>
        </p:txBody>
      </p:sp>
    </p:spTree>
    <p:extLst>
      <p:ext uri="{BB962C8B-B14F-4D97-AF65-F5344CB8AC3E}">
        <p14:creationId xmlns:p14="http://schemas.microsoft.com/office/powerpoint/2010/main" val="250015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t="20601" b="17856"/>
          <a:stretch/>
        </p:blipFill>
        <p:spPr bwMode="auto">
          <a:xfrm>
            <a:off x="0" y="360469"/>
            <a:ext cx="12228513" cy="61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863200" y="1573206"/>
            <a:ext cx="8229600" cy="11430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5400" b="1" dirty="0">
                <a:ln w="1905"/>
                <a:solidFill>
                  <a:schemeClr val="bg1"/>
                </a:solidFill>
                <a:effectLst>
                  <a:innerShdw blurRad="69850" dist="43180" dir="5400000">
                    <a:srgbClr val="000000">
                      <a:alpha val="65000"/>
                    </a:srgbClr>
                  </a:innerShdw>
                </a:effectLst>
                <a:latin typeface="Calibri"/>
              </a:rPr>
              <a:t>Bonfires</a:t>
            </a:r>
            <a:endParaRPr lang="en-GB" dirty="0">
              <a:solidFill>
                <a:schemeClr val="bg1"/>
              </a:solidFill>
            </a:endParaRPr>
          </a:p>
        </p:txBody>
      </p:sp>
      <p:sp>
        <p:nvSpPr>
          <p:cNvPr id="6" name="TextBox 5"/>
          <p:cNvSpPr txBox="1"/>
          <p:nvPr/>
        </p:nvSpPr>
        <p:spPr>
          <a:xfrm>
            <a:off x="0" y="392553"/>
            <a:ext cx="8165432" cy="1569660"/>
          </a:xfrm>
          <a:prstGeom prst="rect">
            <a:avLst/>
          </a:prstGeom>
          <a:solidFill>
            <a:srgbClr val="A20000"/>
          </a:solidFill>
        </p:spPr>
        <p:txBody>
          <a:bodyPr wrap="square">
            <a:spAutoFit/>
          </a:bodyPr>
          <a:lstStyle/>
          <a:p>
            <a:pPr>
              <a:defRPr/>
            </a:pPr>
            <a:r>
              <a:rPr lang="en-GB" sz="4400" b="1" dirty="0">
                <a:solidFill>
                  <a:srgbClr val="FFCC00"/>
                </a:solidFill>
              </a:rPr>
              <a:t>Before attending a bonfire what should you think about? </a:t>
            </a:r>
            <a:endParaRPr lang="en-GB"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alibri" panose="020F0502020204030204" pitchFamily="34" charset="0"/>
            </a:endParaRPr>
          </a:p>
          <a:p>
            <a:pPr>
              <a:defRPr/>
            </a:pPr>
            <a:endParaRPr lang="en-GB" sz="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ndParaRPr>
          </a:p>
        </p:txBody>
      </p:sp>
      <p:sp>
        <p:nvSpPr>
          <p:cNvPr id="9" name="TextBox 5"/>
          <p:cNvSpPr txBox="1">
            <a:spLocks noChangeArrowheads="1"/>
          </p:cNvSpPr>
          <p:nvPr/>
        </p:nvSpPr>
        <p:spPr bwMode="auto">
          <a:xfrm>
            <a:off x="5486400" y="2144706"/>
            <a:ext cx="3912489"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2400" b="1" dirty="0">
                <a:solidFill>
                  <a:schemeClr val="bg1"/>
                </a:solidFill>
              </a:rPr>
              <a:t>Make sure you stand at a safe distance from the bonfire</a:t>
            </a:r>
          </a:p>
          <a:p>
            <a:pPr>
              <a:spcBef>
                <a:spcPct val="0"/>
              </a:spcBef>
            </a:pPr>
            <a:endParaRPr lang="en-GB" altLang="en-US" sz="2400" b="1" dirty="0">
              <a:solidFill>
                <a:schemeClr val="bg1"/>
              </a:solidFill>
            </a:endParaRPr>
          </a:p>
          <a:p>
            <a:pPr>
              <a:spcBef>
                <a:spcPct val="0"/>
              </a:spcBef>
            </a:pPr>
            <a:r>
              <a:rPr lang="en-GB" altLang="en-US" sz="2400" b="1" dirty="0">
                <a:solidFill>
                  <a:schemeClr val="bg1"/>
                </a:solidFill>
              </a:rPr>
              <a:t>Do not throw anything onto the bonfire</a:t>
            </a:r>
          </a:p>
          <a:p>
            <a:pPr>
              <a:spcBef>
                <a:spcPct val="0"/>
              </a:spcBef>
            </a:pPr>
            <a:endParaRPr lang="en-GB" altLang="en-US" sz="2400" b="1" dirty="0">
              <a:solidFill>
                <a:schemeClr val="bg1"/>
              </a:solidFill>
            </a:endParaRPr>
          </a:p>
          <a:p>
            <a:pPr>
              <a:spcBef>
                <a:spcPct val="0"/>
              </a:spcBef>
            </a:pPr>
            <a:r>
              <a:rPr lang="en-GB" altLang="en-US" sz="2400" b="1" dirty="0">
                <a:solidFill>
                  <a:schemeClr val="bg1"/>
                </a:solidFill>
              </a:rPr>
              <a:t>Always make sure you are with an adult</a:t>
            </a:r>
          </a:p>
          <a:p>
            <a:pPr>
              <a:spcBef>
                <a:spcPct val="0"/>
              </a:spcBef>
            </a:pPr>
            <a:endParaRPr lang="en-GB" altLang="en-US" sz="2400" b="1" dirty="0">
              <a:solidFill>
                <a:schemeClr val="bg1"/>
              </a:solidFill>
            </a:endParaRPr>
          </a:p>
          <a:p>
            <a:pPr>
              <a:spcBef>
                <a:spcPct val="0"/>
              </a:spcBef>
            </a:pPr>
            <a:r>
              <a:rPr lang="en-GB" altLang="en-US" sz="2400" b="1" dirty="0">
                <a:solidFill>
                  <a:schemeClr val="bg1"/>
                </a:solidFill>
              </a:rPr>
              <a:t>No running </a:t>
            </a:r>
          </a:p>
          <a:p>
            <a:pPr marL="0" indent="0">
              <a:spcBef>
                <a:spcPct val="0"/>
              </a:spcBef>
              <a:buNone/>
            </a:pPr>
            <a:endParaRPr lang="en-GB" altLang="en-US" sz="1800" b="1" dirty="0">
              <a:solidFill>
                <a:schemeClr val="bg1"/>
              </a:solidFill>
              <a:latin typeface="Calibri" panose="020F0502020204030204" pitchFamily="34" charset="0"/>
            </a:endParaRPr>
          </a:p>
          <a:p>
            <a:pPr>
              <a:spcBef>
                <a:spcPct val="0"/>
              </a:spcBef>
            </a:pPr>
            <a:endParaRPr lang="en-GB" altLang="en-US" sz="18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839466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l="10014" t="22921" b="14649"/>
          <a:stretch/>
        </p:blipFill>
        <p:spPr bwMode="auto">
          <a:xfrm>
            <a:off x="-14864" y="304800"/>
            <a:ext cx="12228513" cy="624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3697706" y="145378"/>
            <a:ext cx="8229600" cy="11430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5400" b="1" dirty="0">
                <a:ln w="1905"/>
                <a:solidFill>
                  <a:schemeClr val="bg1"/>
                </a:solidFill>
                <a:effectLst>
                  <a:innerShdw blurRad="69850" dist="43180" dir="5400000">
                    <a:srgbClr val="000000">
                      <a:alpha val="65000"/>
                    </a:srgbClr>
                  </a:innerShdw>
                </a:effectLst>
                <a:latin typeface="Calibri"/>
              </a:rPr>
              <a:t>Pets</a:t>
            </a:r>
            <a:endParaRPr lang="en-US" sz="5400" dirty="0">
              <a:solidFill>
                <a:schemeClr val="bg1"/>
              </a:solidFill>
            </a:endParaRPr>
          </a:p>
        </p:txBody>
      </p:sp>
      <p:sp>
        <p:nvSpPr>
          <p:cNvPr id="6" name="TextBox 5"/>
          <p:cNvSpPr txBox="1"/>
          <p:nvPr/>
        </p:nvSpPr>
        <p:spPr>
          <a:xfrm>
            <a:off x="-14864" y="304800"/>
            <a:ext cx="6768590" cy="1200329"/>
          </a:xfrm>
          <a:prstGeom prst="rect">
            <a:avLst/>
          </a:prstGeom>
          <a:solidFill>
            <a:srgbClr val="A20000"/>
          </a:solidFill>
        </p:spPr>
        <p:txBody>
          <a:bodyPr wrap="square">
            <a:spAutoFit/>
          </a:bodyPr>
          <a:lstStyle/>
          <a:p>
            <a:pPr>
              <a:defRPr/>
            </a:pPr>
            <a:r>
              <a:rPr lang="en-GB" sz="3000" b="1" dirty="0">
                <a:solidFill>
                  <a:srgbClr val="FFCC00"/>
                </a:solidFill>
              </a:rPr>
              <a:t>Keep everyone safe, including your pets</a:t>
            </a:r>
          </a:p>
          <a:p>
            <a:pPr>
              <a:defRPr/>
            </a:pPr>
            <a:endParaRPr lang="en-GB" sz="1000" b="1" dirty="0">
              <a:ln w="10160">
                <a:solidFill>
                  <a:schemeClr val="accent5"/>
                </a:solidFill>
                <a:prstDash val="solid"/>
              </a:ln>
              <a:solidFill>
                <a:srgbClr val="FFCC00"/>
              </a:solidFill>
              <a:effectLst>
                <a:outerShdw blurRad="38100" dist="22860" dir="5400000" algn="tl" rotWithShape="0">
                  <a:srgbClr val="000000">
                    <a:alpha val="30000"/>
                  </a:srgbClr>
                </a:outerShdw>
              </a:effectLst>
              <a:latin typeface="Calibri" panose="020F0502020204030204" pitchFamily="34" charset="0"/>
            </a:endParaRPr>
          </a:p>
          <a:p>
            <a:pPr>
              <a:defRPr/>
            </a:pPr>
            <a:r>
              <a:rPr lang="en-GB" sz="3000" b="1" dirty="0">
                <a:solidFill>
                  <a:srgbClr val="FFCC00"/>
                </a:solidFill>
              </a:rPr>
              <a:t>Small pets need bringing inside</a:t>
            </a:r>
          </a:p>
        </p:txBody>
      </p:sp>
    </p:spTree>
    <p:extLst>
      <p:ext uri="{BB962C8B-B14F-4D97-AF65-F5344CB8AC3E}">
        <p14:creationId xmlns:p14="http://schemas.microsoft.com/office/powerpoint/2010/main" val="1784806091"/>
      </p:ext>
    </p:extLst>
  </p:cSld>
  <p:clrMapOvr>
    <a:masterClrMapping/>
  </p:clrMapOvr>
</p:sld>
</file>

<file path=ppt/theme/theme1.xml><?xml version="1.0" encoding="utf-8"?>
<a:theme xmlns:a="http://schemas.openxmlformats.org/drawingml/2006/main" name="powerpoint brand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branding" id="{D78AF6EE-9FFE-441B-ACCE-EDBFF4FD0ADE}" vid="{1CBA854D-E55E-498F-9FD3-885BE0686DC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BC1B8300D05D4699FF8A24423BA9DF" ma:contentTypeVersion="12" ma:contentTypeDescription="Create a new document." ma:contentTypeScope="" ma:versionID="df3b27f185c9cae5d85b0eb0ee011a86">
  <xsd:schema xmlns:xsd="http://www.w3.org/2001/XMLSchema" xmlns:xs="http://www.w3.org/2001/XMLSchema" xmlns:p="http://schemas.microsoft.com/office/2006/metadata/properties" xmlns:ns2="4ac9dca6-fa38-48ef-a92c-de7fde582a32" xmlns:ns3="639737f8-2509-4826-a645-485ed82bed82" targetNamespace="http://schemas.microsoft.com/office/2006/metadata/properties" ma:root="true" ma:fieldsID="91f2479084507875931c30c1034042ff" ns2:_="" ns3:_="">
    <xsd:import namespace="4ac9dca6-fa38-48ef-a92c-de7fde582a32"/>
    <xsd:import namespace="639737f8-2509-4826-a645-485ed82bed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c9dca6-fa38-48ef-a92c-de7fde582a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9737f8-2509-4826-a645-485ed82bed8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5BFC87-DC30-432D-869F-79EC3C1496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c9dca6-fa38-48ef-a92c-de7fde582a32"/>
    <ds:schemaRef ds:uri="639737f8-2509-4826-a645-485ed82bed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0A6E81-C718-499B-8D65-0BB81258F786}">
  <ds:schemaRefs>
    <ds:schemaRef ds:uri="http://schemas.microsoft.com/sharepoint/v3/contenttype/forms"/>
  </ds:schemaRefs>
</ds:datastoreItem>
</file>

<file path=customXml/itemProps3.xml><?xml version="1.0" encoding="utf-8"?>
<ds:datastoreItem xmlns:ds="http://schemas.openxmlformats.org/officeDocument/2006/customXml" ds:itemID="{3428B388-DB92-4458-9C58-17E2506B893C}">
  <ds:schemaRefs>
    <ds:schemaRef ds:uri="http://purl.org/dc/terms/"/>
    <ds:schemaRef ds:uri="http://schemas.openxmlformats.org/package/2006/metadata/core-properties"/>
    <ds:schemaRef ds:uri="4ac9dca6-fa38-48ef-a92c-de7fde582a32"/>
    <ds:schemaRef ds:uri="http://purl.org/dc/dcmitype/"/>
    <ds:schemaRef ds:uri="http://schemas.microsoft.com/office/2006/documentManagement/types"/>
    <ds:schemaRef ds:uri="639737f8-2509-4826-a645-485ed82bed82"/>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372</TotalTime>
  <Words>981</Words>
  <Application>Microsoft Office PowerPoint</Application>
  <PresentationFormat>Widescreen</PresentationFormat>
  <Paragraphs>177</Paragraphs>
  <Slides>15</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Century Gothic</vt:lpstr>
      <vt:lpstr>Symbol</vt:lpstr>
      <vt:lpstr>powerpoint branding</vt:lpstr>
      <vt:lpstr>1_Office Theme</vt:lpstr>
      <vt:lpstr>   Humberside Fire &amp; Rescue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Firework Code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Humberside Fire &amp; Rescue Service</dc:title>
  <dc:creator>Ry Cooper</dc:creator>
  <cp:lastModifiedBy>Katrina Raper</cp:lastModifiedBy>
  <cp:revision>23</cp:revision>
  <dcterms:created xsi:type="dcterms:W3CDTF">2020-09-30T10:02:08Z</dcterms:created>
  <dcterms:modified xsi:type="dcterms:W3CDTF">2020-10-16T07:11:05Z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0x010100C1BC1B8300D05D4699FF8A24423BA9DF</vt:lpwstr>
  </property>
</Properties>
</file>